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57" r:id="rId3"/>
    <p:sldId id="313" r:id="rId4"/>
    <p:sldId id="297" r:id="rId5"/>
    <p:sldId id="259" r:id="rId6"/>
    <p:sldId id="289" r:id="rId7"/>
    <p:sldId id="317" r:id="rId8"/>
    <p:sldId id="260" r:id="rId9"/>
    <p:sldId id="302" r:id="rId10"/>
    <p:sldId id="303" r:id="rId11"/>
    <p:sldId id="304" r:id="rId12"/>
    <p:sldId id="308" r:id="rId13"/>
    <p:sldId id="261" r:id="rId14"/>
    <p:sldId id="294" r:id="rId15"/>
    <p:sldId id="309" r:id="rId16"/>
    <p:sldId id="311" r:id="rId17"/>
    <p:sldId id="262" r:id="rId18"/>
    <p:sldId id="263" r:id="rId19"/>
    <p:sldId id="267" r:id="rId20"/>
    <p:sldId id="258" r:id="rId21"/>
    <p:sldId id="269" r:id="rId22"/>
    <p:sldId id="264" r:id="rId23"/>
    <p:sldId id="265" r:id="rId24"/>
    <p:sldId id="307" r:id="rId25"/>
    <p:sldId id="270" r:id="rId26"/>
    <p:sldId id="312" r:id="rId27"/>
    <p:sldId id="300" r:id="rId28"/>
    <p:sldId id="301" r:id="rId29"/>
    <p:sldId id="266" r:id="rId30"/>
    <p:sldId id="319" r:id="rId31"/>
    <p:sldId id="271" r:id="rId32"/>
    <p:sldId id="268" r:id="rId33"/>
    <p:sldId id="272" r:id="rId34"/>
    <p:sldId id="296" r:id="rId35"/>
    <p:sldId id="295" r:id="rId36"/>
    <p:sldId id="273" r:id="rId37"/>
    <p:sldId id="275" r:id="rId38"/>
    <p:sldId id="277" r:id="rId39"/>
    <p:sldId id="276" r:id="rId40"/>
    <p:sldId id="315" r:id="rId41"/>
    <p:sldId id="298" r:id="rId42"/>
    <p:sldId id="291" r:id="rId43"/>
    <p:sldId id="278" r:id="rId44"/>
    <p:sldId id="305" r:id="rId45"/>
    <p:sldId id="318" r:id="rId46"/>
    <p:sldId id="279" r:id="rId47"/>
    <p:sldId id="290" r:id="rId48"/>
    <p:sldId id="306" r:id="rId49"/>
    <p:sldId id="280" r:id="rId50"/>
    <p:sldId id="286" r:id="rId51"/>
    <p:sldId id="287" r:id="rId52"/>
    <p:sldId id="292" r:id="rId53"/>
    <p:sldId id="288" r:id="rId54"/>
    <p:sldId id="316" r:id="rId55"/>
  </p:sldIdLst>
  <p:sldSz cx="9144000" cy="6858000" type="screen4x3"/>
  <p:notesSz cx="6797675" cy="9926638"/>
  <p:custDataLst>
    <p:tags r:id="rId5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u9uohhqAd/Gz8/nFQjJggg==" hashData="Q+BRYeQFlxPDoNI0WxYEQl0zCybj87PMH9B1wj0ymC8/H5HvsVA83RdSbMqaerw6nmErzvrhrs2BzOFj+ksDb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7" autoAdjust="0"/>
    <p:restoredTop sz="94660"/>
  </p:normalViewPr>
  <p:slideViewPr>
    <p:cSldViewPr>
      <p:cViewPr varScale="1">
        <p:scale>
          <a:sx n="81" d="100"/>
          <a:sy n="81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B697DF-99B4-420C-82E6-B81DFAE8C06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68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9588-74D9-4B1E-A0BA-B8F5B9940E2D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926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73745-32A5-436E-8AAF-478C0BB07CCB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899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0583-D879-4BAD-BBDF-FABC283FE2BA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5942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48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4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79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54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879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702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15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0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77C8-4693-4FBF-A11A-EAB692791E9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8179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0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22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DFDB-441A-4807-8FDE-05F6E9F23C14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650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A542-16E5-44DE-8B7F-FA3075916631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500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B991-607A-4A22-9BA5-0C953E279BE7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4770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50363-96E9-41EC-B2E5-425B90938ED9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595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74A5-A50B-49AD-864F-E6D8736A11FB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15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F083-725E-4E28-8346-8FABE30A4795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905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8705-4731-45B8-B090-30BC62B9177B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963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0"/>
            <a:ext cx="4824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409995-5223-4ED8-9BAE-D315971B8F0E}" type="slidenum">
              <a:rPr lang="en-GB" altLang="en-US"/>
              <a:pPr>
                <a:defRPr/>
              </a:pPr>
              <a:t>‹#›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6"/>
            <a:ext cx="1003654" cy="7307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7E9E-DFA5-48DE-AA84-35F13688C091}" type="datetimeFigureOut">
              <a:rPr lang="en-GB" smtClean="0"/>
              <a:t>14/05/2017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E9D0-9210-4F8F-9E40-0E24B100F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59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nspain.com/greenpaper2017_db_dw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95536" y="6237312"/>
            <a:ext cx="386179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0"/>
            <a:ext cx="6142136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6248D-00A1-48EE-887B-6CCAC9F23BDD}" type="slidenum">
              <a:rPr lang="en-GB" altLang="en-US" sz="1800" smtClean="0"/>
              <a:pPr>
                <a:spcBef>
                  <a:spcPct val="0"/>
                </a:spcBef>
              </a:pPr>
              <a:t>1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b="0" u="none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5400" b="1" u="sng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5400" b="1" u="sng" dirty="0"/>
              <a:t>Long-Term Discount Rates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800" dirty="0"/>
              <a:t>An Off-Market Approach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algn="ctr" eaLnBrk="1" hangingPunct="1">
              <a:lnSpc>
                <a:spcPct val="90000"/>
              </a:lnSpc>
            </a:pPr>
            <a:r>
              <a:rPr lang="en-GB" altLang="en-US" sz="4000" dirty="0"/>
              <a:t>Jon Spain </a:t>
            </a:r>
            <a:r>
              <a:rPr lang="en-GB" altLang="en-US" sz="4000" dirty="0" smtClean="0"/>
              <a:t>(14 May 2017)</a:t>
            </a:r>
            <a:endParaRPr lang="en-GB" altLang="en-US" sz="4000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1" y="459280"/>
            <a:ext cx="8229600" cy="1143000"/>
          </a:xfrm>
        </p:spPr>
        <p:txBody>
          <a:bodyPr/>
          <a:lstStyle/>
          <a:p>
            <a:r>
              <a:rPr lang="en-GB" dirty="0"/>
              <a:t>brief UK DB funding history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22" y="1268760"/>
            <a:ext cx="8229600" cy="4525963"/>
          </a:xfrm>
        </p:spPr>
        <p:txBody>
          <a:bodyPr/>
          <a:lstStyle/>
          <a:p>
            <a:r>
              <a:rPr lang="en-GB" dirty="0"/>
              <a:t>more stringent corporate pension accounting standards</a:t>
            </a:r>
          </a:p>
          <a:p>
            <a:r>
              <a:rPr lang="en-GB" dirty="0"/>
              <a:t>FRS17 published November 2000, followed by IAS19</a:t>
            </a:r>
          </a:p>
          <a:p>
            <a:r>
              <a:rPr lang="en-GB" dirty="0"/>
              <a:t>early 2000s saw:</a:t>
            </a:r>
          </a:p>
          <a:p>
            <a:pPr lvl="1"/>
            <a:r>
              <a:rPr lang="en-GB" dirty="0"/>
              <a:t>equity markets plunge</a:t>
            </a:r>
          </a:p>
          <a:p>
            <a:pPr lvl="1"/>
            <a:r>
              <a:rPr lang="en-GB" dirty="0"/>
              <a:t>UK actuaries advocating switch to assets at market</a:t>
            </a:r>
          </a:p>
          <a:p>
            <a:pPr lvl="1"/>
            <a:r>
              <a:rPr lang="en-GB" dirty="0"/>
              <a:t>US actuaries had been using that as standard</a:t>
            </a:r>
          </a:p>
          <a:p>
            <a:r>
              <a:rPr lang="en-GB" dirty="0"/>
              <a:t>using off-market </a:t>
            </a:r>
            <a:r>
              <a:rPr lang="en-GB" dirty="0" smtClean="0"/>
              <a:t>approach had been </a:t>
            </a:r>
            <a:r>
              <a:rPr lang="en-GB" dirty="0"/>
              <a:t>aimed at long-term</a:t>
            </a:r>
          </a:p>
          <a:p>
            <a:r>
              <a:rPr lang="en-GB" dirty="0"/>
              <a:t>… so it’s NOT designed to fund earlier wind-ups</a:t>
            </a:r>
          </a:p>
          <a:p>
            <a:r>
              <a:rPr lang="en-GB" dirty="0"/>
              <a:t>wind-up failure was an unfair original criticism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3682753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0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10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09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possible DB funding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neither TPR’s views nor of some UK pension actuaries</a:t>
            </a:r>
          </a:p>
          <a:p>
            <a:pPr eaLnBrk="1" hangingPunct="1"/>
            <a:r>
              <a:rPr lang="en-GB" altLang="en-US" dirty="0"/>
              <a:t>security for members</a:t>
            </a:r>
          </a:p>
          <a:p>
            <a:pPr lvl="1" eaLnBrk="1" hangingPunct="1"/>
            <a:r>
              <a:rPr lang="en-GB" altLang="en-US" dirty="0"/>
              <a:t>separating pensions loss from possible jobs loss</a:t>
            </a:r>
          </a:p>
          <a:p>
            <a:pPr eaLnBrk="1" hangingPunct="1"/>
            <a:r>
              <a:rPr lang="en-GB" altLang="en-US" dirty="0"/>
              <a:t>security for </a:t>
            </a:r>
            <a:r>
              <a:rPr lang="en-GB" altLang="en-US" dirty="0" smtClean="0"/>
              <a:t>sponsors</a:t>
            </a:r>
          </a:p>
          <a:p>
            <a:pPr lvl="1" eaLnBrk="1" hangingPunct="1"/>
            <a:r>
              <a:rPr lang="en-GB" altLang="en-US" dirty="0" smtClean="0"/>
              <a:t>M&amp;A, accounting for liabilities (too prudently)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principal </a:t>
            </a:r>
            <a:r>
              <a:rPr lang="en-GB" altLang="en-US" dirty="0"/>
              <a:t>purpose must be to cover benefits as they arise</a:t>
            </a:r>
          </a:p>
          <a:p>
            <a:pPr eaLnBrk="1" hangingPunct="1"/>
            <a:r>
              <a:rPr lang="en-GB" altLang="en-US" dirty="0"/>
              <a:t>… over time, rather than all at once</a:t>
            </a:r>
          </a:p>
          <a:p>
            <a:pPr eaLnBrk="1" hangingPunct="1"/>
            <a:r>
              <a:rPr lang="en-GB" altLang="en-US" dirty="0"/>
              <a:t>wind-up very expensive (insurance reserves + profits)</a:t>
            </a:r>
          </a:p>
          <a:p>
            <a:pPr eaLnBrk="1" hangingPunct="1"/>
            <a:r>
              <a:rPr lang="en-GB" altLang="en-US" dirty="0" smtClean="0"/>
              <a:t>why crystallise capital in advance when not necessary?</a:t>
            </a:r>
          </a:p>
          <a:p>
            <a:pPr lvl="1" eaLnBrk="1" hangingPunct="1"/>
            <a:r>
              <a:rPr lang="en-GB" altLang="en-US" dirty="0" smtClean="0"/>
              <a:t>placing stumbling block before blind?</a:t>
            </a:r>
            <a:endParaRPr lang="en-GB" altLang="en-US" dirty="0">
              <a:solidFill>
                <a:srgbClr val="FF0000"/>
              </a:solidFill>
            </a:endParaRP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676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7" y="0"/>
            <a:ext cx="575987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1AEA0-8084-4A31-A3F1-0F962AF2A825}" type="slidenum">
              <a:rPr lang="en-GB" altLang="en-US" sz="1800" smtClean="0"/>
              <a:pPr>
                <a:spcBef>
                  <a:spcPct val="0"/>
                </a:spcBef>
              </a:pPr>
              <a:t>11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677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critical points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“three actuarial laws</a:t>
            </a:r>
            <a:r>
              <a:rPr lang="en-GB" altLang="en-US" dirty="0" smtClean="0"/>
              <a:t>”</a:t>
            </a:r>
          </a:p>
          <a:p>
            <a:pPr lvl="1" eaLnBrk="1" hangingPunct="1"/>
            <a:r>
              <a:rPr lang="en-GB" altLang="en-US" dirty="0" smtClean="0"/>
              <a:t>there is one uniquely correct view of future</a:t>
            </a:r>
            <a:endParaRPr lang="en-GB" altLang="en-US" dirty="0"/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GB" altLang="en-US" dirty="0" smtClean="0">
                <a:latin typeface="+mn-lt"/>
              </a:rPr>
              <a:t> BUT we </a:t>
            </a:r>
            <a:r>
              <a:rPr lang="en-GB" altLang="en-US" dirty="0">
                <a:latin typeface="+mn-lt"/>
              </a:rPr>
              <a:t>don’t know </a:t>
            </a:r>
            <a:r>
              <a:rPr lang="en-GB" altLang="en-US" dirty="0" smtClean="0">
                <a:latin typeface="+mn-lt"/>
              </a:rPr>
              <a:t>it (so assumptions needed)</a:t>
            </a:r>
            <a:endParaRPr lang="en-GB" altLang="en-US" dirty="0">
              <a:latin typeface="+mn-lt"/>
            </a:endParaRPr>
          </a:p>
          <a:p>
            <a:pPr lvl="1" eaLnBrk="1" hangingPunct="1"/>
            <a:r>
              <a:rPr lang="en-GB" altLang="en-US" dirty="0" smtClean="0"/>
              <a:t>when? </a:t>
            </a:r>
            <a:r>
              <a:rPr lang="en-GB" altLang="en-US" dirty="0"/>
              <a:t>which </a:t>
            </a:r>
            <a:r>
              <a:rPr lang="en-GB" altLang="en-US" dirty="0" smtClean="0"/>
              <a:t>way? </a:t>
            </a:r>
            <a:r>
              <a:rPr lang="en-GB" altLang="en-US" dirty="0"/>
              <a:t>how </a:t>
            </a:r>
            <a:r>
              <a:rPr lang="en-GB" altLang="en-US" dirty="0" smtClean="0"/>
              <a:t>far? </a:t>
            </a:r>
            <a:r>
              <a:rPr lang="en-GB" altLang="en-US" dirty="0"/>
              <a:t>how </a:t>
            </a:r>
            <a:r>
              <a:rPr lang="en-GB" altLang="en-US" dirty="0" smtClean="0"/>
              <a:t>long?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no such thing as free lunch over time</a:t>
            </a:r>
          </a:p>
          <a:p>
            <a:pPr lvl="1" eaLnBrk="1" hangingPunct="1"/>
            <a:r>
              <a:rPr lang="en-GB" altLang="en-US" dirty="0"/>
              <a:t>all the rest is merely commentary</a:t>
            </a:r>
          </a:p>
          <a:p>
            <a:pPr eaLnBrk="1" hangingPunct="1"/>
            <a:r>
              <a:rPr lang="en-GB" altLang="en-US" dirty="0" smtClean="0"/>
              <a:t>long-term </a:t>
            </a:r>
            <a:r>
              <a:rPr lang="en-GB" altLang="en-US" dirty="0"/>
              <a:t>can imply </a:t>
            </a:r>
            <a:r>
              <a:rPr lang="en-GB" altLang="en-US" b="1" dirty="0"/>
              <a:t>different</a:t>
            </a:r>
            <a:r>
              <a:rPr lang="en-GB" altLang="en-US" dirty="0"/>
              <a:t> restraints</a:t>
            </a:r>
          </a:p>
          <a:p>
            <a:pPr lvl="1" eaLnBrk="1" hangingPunct="1"/>
            <a:r>
              <a:rPr lang="en-GB" altLang="en-US" dirty="0"/>
              <a:t>can’t simultaneously aim “long” </a:t>
            </a:r>
            <a:r>
              <a:rPr lang="en-GB" altLang="en-US" b="1" dirty="0"/>
              <a:t>and</a:t>
            </a:r>
            <a:r>
              <a:rPr lang="en-GB" altLang="en-US" dirty="0"/>
              <a:t> “short”</a:t>
            </a:r>
          </a:p>
          <a:p>
            <a:pPr eaLnBrk="1" hangingPunct="1"/>
            <a:r>
              <a:rPr lang="en-GB" altLang="en-US" dirty="0"/>
              <a:t>“broadly right” better than “precisely wrong”</a:t>
            </a:r>
          </a:p>
          <a:p>
            <a:pPr eaLnBrk="1" hangingPunct="1"/>
            <a:r>
              <a:rPr lang="en-GB" altLang="en-US" b="1" dirty="0"/>
              <a:t>risk quantification very poorly captured by scalars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672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9" y="0"/>
            <a:ext cx="583188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61E9F1-B427-47E8-BC44-03761A25E12F}" type="slidenum">
              <a:rPr lang="en-GB" altLang="en-US" sz="1800" smtClean="0"/>
              <a:pPr>
                <a:spcBef>
                  <a:spcPct val="0"/>
                </a:spcBef>
              </a:pPr>
              <a:t>12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121"/>
            <a:ext cx="8363272" cy="1143000"/>
          </a:xfrm>
        </p:spPr>
        <p:txBody>
          <a:bodyPr/>
          <a:lstStyle/>
          <a:p>
            <a:r>
              <a:rPr lang="en-GB" dirty="0"/>
              <a:t>single numbers presented as “results”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196752"/>
            <a:ext cx="8229600" cy="4525963"/>
          </a:xfrm>
        </p:spPr>
        <p:txBody>
          <a:bodyPr/>
          <a:lstStyle/>
          <a:p>
            <a:r>
              <a:rPr lang="en-GB" dirty="0"/>
              <a:t>single numbers are not appropriate results</a:t>
            </a:r>
          </a:p>
          <a:p>
            <a:r>
              <a:rPr lang="en-GB" dirty="0"/>
              <a:t>… for representing many future uncertainties</a:t>
            </a:r>
          </a:p>
          <a:p>
            <a:r>
              <a:rPr lang="en-GB" dirty="0"/>
              <a:t>especially when we don't even say what </a:t>
            </a:r>
            <a:r>
              <a:rPr lang="en-GB" dirty="0" smtClean="0"/>
              <a:t>result means</a:t>
            </a:r>
            <a:endParaRPr lang="en-GB" dirty="0"/>
          </a:p>
          <a:p>
            <a:pPr lvl="1"/>
            <a:r>
              <a:rPr lang="en-GB" dirty="0"/>
              <a:t>mean? median? mode? specified percentile?</a:t>
            </a:r>
          </a:p>
          <a:p>
            <a:r>
              <a:rPr lang="en-GB" dirty="0"/>
              <a:t>we should be looking at multi-dimensional results</a:t>
            </a:r>
          </a:p>
          <a:p>
            <a:pPr lvl="1"/>
            <a:r>
              <a:rPr lang="en-GB" dirty="0"/>
              <a:t>matrices (or tensors?)</a:t>
            </a:r>
          </a:p>
          <a:p>
            <a:pPr lvl="1"/>
            <a:r>
              <a:rPr lang="en-GB" dirty="0"/>
              <a:t>with confidence intervals</a:t>
            </a:r>
          </a:p>
          <a:p>
            <a:r>
              <a:rPr lang="en-GB" dirty="0"/>
              <a:t>cannot do that with deterministic approach</a:t>
            </a:r>
          </a:p>
          <a:p>
            <a:r>
              <a:rPr lang="en-GB" dirty="0"/>
              <a:t>doesn’t apply solely to DB </a:t>
            </a:r>
            <a:r>
              <a:rPr lang="en-GB" dirty="0" smtClean="0"/>
              <a:t>pensions</a:t>
            </a:r>
          </a:p>
          <a:p>
            <a:r>
              <a:rPr lang="en-GB" dirty="0" smtClean="0"/>
              <a:t>UK actuarial professionalism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394720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3" y="0"/>
            <a:ext cx="5975896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13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19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92" y="536526"/>
            <a:ext cx="8229600" cy="1143000"/>
          </a:xfrm>
        </p:spPr>
        <p:txBody>
          <a:bodyPr/>
          <a:lstStyle/>
          <a:p>
            <a:r>
              <a:rPr lang="en-GB" dirty="0" smtClean="0"/>
              <a:t>UK actuarial professionalism (1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644"/>
            <a:ext cx="8229600" cy="4525963"/>
          </a:xfrm>
        </p:spPr>
        <p:txBody>
          <a:bodyPr/>
          <a:lstStyle/>
          <a:p>
            <a:r>
              <a:rPr lang="en-GB" dirty="0" smtClean="0"/>
              <a:t>professional standards controlled by FRC</a:t>
            </a:r>
          </a:p>
          <a:p>
            <a:pPr lvl="1"/>
            <a:r>
              <a:rPr lang="en-GB" dirty="0" smtClean="0"/>
              <a:t>after Morris review of profession (2005)</a:t>
            </a:r>
          </a:p>
          <a:p>
            <a:r>
              <a:rPr lang="en-GB" dirty="0" smtClean="0"/>
              <a:t>new TAS regime being implemented from July 2017</a:t>
            </a:r>
          </a:p>
          <a:p>
            <a:pPr lvl="1"/>
            <a:r>
              <a:rPr lang="en-GB" dirty="0" smtClean="0"/>
              <a:t>technical actuarial standards</a:t>
            </a:r>
          </a:p>
          <a:p>
            <a:r>
              <a:rPr lang="en-GB" dirty="0" smtClean="0"/>
              <a:t>not about regulations but about appropriate advice</a:t>
            </a:r>
          </a:p>
          <a:p>
            <a:r>
              <a:rPr lang="en-GB" dirty="0"/>
              <a:t>single numbers are not appropriate results</a:t>
            </a:r>
          </a:p>
          <a:p>
            <a:r>
              <a:rPr lang="en-GB" dirty="0"/>
              <a:t>… for representing many future uncertainties</a:t>
            </a:r>
          </a:p>
          <a:p>
            <a:r>
              <a:rPr lang="en-GB" dirty="0"/>
              <a:t>especially when </a:t>
            </a:r>
            <a:r>
              <a:rPr lang="en-GB" dirty="0" smtClean="0"/>
              <a:t>likely percentile not specified</a:t>
            </a:r>
          </a:p>
          <a:p>
            <a:r>
              <a:rPr lang="en-GB" dirty="0" smtClean="0"/>
              <a:t>new regime has some useful guidance…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034680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0"/>
            <a:ext cx="5543849" cy="47625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Jon Spain : 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14</a:t>
            </a:fld>
            <a:r>
              <a:rPr lang="en-GB" altLang="en-US" dirty="0" smtClean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77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en-GB" dirty="0" smtClean="0"/>
              <a:t>UK actuarial professionalism (2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r>
              <a:rPr lang="en-GB" dirty="0" smtClean="0"/>
              <a:t>Framework </a:t>
            </a:r>
            <a:r>
              <a:rPr lang="en-GB" dirty="0"/>
              <a:t>Reliability </a:t>
            </a:r>
            <a:r>
              <a:rPr lang="en-GB" dirty="0" smtClean="0"/>
              <a:t>Objective definition [</a:t>
            </a:r>
            <a:r>
              <a:rPr lang="en-GB" dirty="0"/>
              <a:t>3.2]</a:t>
            </a:r>
          </a:p>
          <a:p>
            <a:pPr lvl="1"/>
            <a:r>
              <a:rPr lang="en-GB" dirty="0"/>
              <a:t>transparency of assumptions</a:t>
            </a:r>
          </a:p>
          <a:p>
            <a:pPr lvl="1"/>
            <a:r>
              <a:rPr lang="en-GB" dirty="0"/>
              <a:t>communication of any inherent uncertainty</a:t>
            </a:r>
          </a:p>
          <a:p>
            <a:pPr lvl="1"/>
            <a:r>
              <a:rPr lang="en-GB" dirty="0"/>
              <a:t>how can scalar results comply with above?</a:t>
            </a:r>
          </a:p>
          <a:p>
            <a:r>
              <a:rPr lang="en-GB" dirty="0" smtClean="0"/>
              <a:t>TAS </a:t>
            </a:r>
            <a:r>
              <a:rPr lang="en-GB" dirty="0"/>
              <a:t>300 (pensions)</a:t>
            </a:r>
          </a:p>
          <a:p>
            <a:pPr lvl="1"/>
            <a:r>
              <a:rPr lang="en-GB" dirty="0"/>
              <a:t>communications shall explain comparison </a:t>
            </a:r>
            <a:r>
              <a:rPr lang="en-GB" b="1" u="sng" dirty="0"/>
              <a:t>between</a:t>
            </a:r>
          </a:p>
          <a:p>
            <a:pPr lvl="1"/>
            <a:r>
              <a:rPr lang="en-GB" dirty="0"/>
              <a:t>discount rates </a:t>
            </a:r>
            <a:r>
              <a:rPr lang="en-GB" dirty="0" smtClean="0"/>
              <a:t>used (or proposed) </a:t>
            </a:r>
            <a:r>
              <a:rPr lang="en-GB" b="1" u="sng" dirty="0" smtClean="0"/>
              <a:t>against</a:t>
            </a:r>
            <a:endParaRPr lang="en-GB" b="1" u="sng" dirty="0"/>
          </a:p>
          <a:p>
            <a:pPr lvl="1"/>
            <a:r>
              <a:rPr lang="en-GB" dirty="0"/>
              <a:t>expected </a:t>
            </a:r>
            <a:r>
              <a:rPr lang="en-GB" dirty="0" smtClean="0"/>
              <a:t>assets return according </a:t>
            </a:r>
            <a:r>
              <a:rPr lang="en-GB" dirty="0"/>
              <a:t>to stated </a:t>
            </a:r>
            <a:r>
              <a:rPr lang="en-GB" dirty="0" smtClean="0"/>
              <a:t>strategy</a:t>
            </a:r>
          </a:p>
          <a:p>
            <a:r>
              <a:rPr lang="en-GB" dirty="0"/>
              <a:t>mark-to-market published deficits unfit for </a:t>
            </a:r>
            <a:r>
              <a:rPr lang="en-GB" dirty="0" smtClean="0"/>
              <a:t>purpose</a:t>
            </a:r>
          </a:p>
          <a:p>
            <a:r>
              <a:rPr lang="en-GB" dirty="0" smtClean="0"/>
              <a:t>… assessing future funding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46672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0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Jon Spain : 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15</a:t>
            </a:fld>
            <a:r>
              <a:rPr lang="en-GB" altLang="en-US" dirty="0" smtClean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661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funding nightmare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“overall deficit rose/fell by £??b yesterday”</a:t>
            </a:r>
          </a:p>
          <a:p>
            <a:pPr eaLnBrk="1" hangingPunct="1"/>
            <a:r>
              <a:rPr lang="en-GB" altLang="en-US" dirty="0"/>
              <a:t>great headline but total poppycock</a:t>
            </a:r>
          </a:p>
          <a:p>
            <a:pPr eaLnBrk="1" hangingPunct="1"/>
            <a:r>
              <a:rPr lang="en-GB" altLang="en-US" dirty="0"/>
              <a:t>huge amounts injected by sponsors (see much later on)</a:t>
            </a:r>
          </a:p>
          <a:p>
            <a:pPr eaLnBrk="1" hangingPunct="1"/>
            <a:r>
              <a:rPr lang="en-GB" altLang="en-US" dirty="0"/>
              <a:t>… with zero or worse apparent funding impact</a:t>
            </a:r>
          </a:p>
          <a:p>
            <a:pPr eaLnBrk="1" hangingPunct="1"/>
            <a:r>
              <a:rPr lang="en-GB" altLang="en-US" dirty="0"/>
              <a:t>this has been economic illiteracy and capital destruction</a:t>
            </a:r>
          </a:p>
          <a:p>
            <a:pPr lvl="1" eaLnBrk="1" hangingPunct="1"/>
            <a:r>
              <a:rPr lang="en-GB" altLang="en-US" dirty="0" smtClean="0"/>
              <a:t>panic has been spread </a:t>
            </a:r>
            <a:r>
              <a:rPr lang="en-GB" altLang="en-US" dirty="0"/>
              <a:t>on a colossal scale</a:t>
            </a:r>
          </a:p>
          <a:p>
            <a:pPr eaLnBrk="1" hangingPunct="1"/>
            <a:r>
              <a:rPr lang="en-GB" altLang="en-US" dirty="0" smtClean="0"/>
              <a:t>…good schemes have been closed to many members</a:t>
            </a:r>
          </a:p>
          <a:p>
            <a:pPr eaLnBrk="1" hangingPunct="1"/>
            <a:r>
              <a:rPr lang="en-GB" altLang="en-US" dirty="0" smtClean="0"/>
              <a:t>… </a:t>
            </a:r>
            <a:r>
              <a:rPr lang="en-GB" altLang="en-US" dirty="0"/>
              <a:t>really not just due to people living </a:t>
            </a:r>
            <a:r>
              <a:rPr lang="en-GB" altLang="en-US" dirty="0" smtClean="0"/>
              <a:t>longer</a:t>
            </a:r>
          </a:p>
          <a:p>
            <a:pPr eaLnBrk="1" hangingPunct="1"/>
            <a:r>
              <a:rPr lang="en-GB" altLang="en-US" dirty="0" smtClean="0"/>
              <a:t>“assets” and “liabilities” not properly compared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178696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3" y="0"/>
            <a:ext cx="5615856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815F13-4E68-4719-974B-B15628D95DC7}" type="slidenum">
              <a:rPr lang="en-GB" altLang="en-US" sz="1800" smtClean="0"/>
              <a:pPr>
                <a:spcBef>
                  <a:spcPct val="0"/>
                </a:spcBef>
              </a:pPr>
              <a:t>16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higher returns DO reduce costs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fund increased by: </a:t>
            </a:r>
          </a:p>
          <a:p>
            <a:pPr lvl="1" eaLnBrk="1" hangingPunct="1"/>
            <a:r>
              <a:rPr lang="en-GB" altLang="en-US" dirty="0"/>
              <a:t>contributions </a:t>
            </a:r>
          </a:p>
          <a:p>
            <a:pPr lvl="1" eaLnBrk="1" hangingPunct="1"/>
            <a:r>
              <a:rPr lang="en-GB" altLang="en-US" dirty="0"/>
              <a:t>investment returns (tend to form major element)</a:t>
            </a:r>
          </a:p>
          <a:p>
            <a:pPr eaLnBrk="1" hangingPunct="1"/>
            <a:r>
              <a:rPr lang="en-GB" altLang="en-US" dirty="0"/>
              <a:t>fund reduced by:</a:t>
            </a:r>
          </a:p>
          <a:p>
            <a:pPr lvl="1" eaLnBrk="1" hangingPunct="1"/>
            <a:r>
              <a:rPr lang="en-GB" altLang="en-US" dirty="0"/>
              <a:t>benefits (plus premium payments and other expenses)</a:t>
            </a:r>
          </a:p>
          <a:p>
            <a:pPr lvl="1" eaLnBrk="1" hangingPunct="1"/>
            <a:r>
              <a:rPr lang="en-GB" altLang="en-US" dirty="0"/>
              <a:t>investment returns can also be negative</a:t>
            </a:r>
          </a:p>
          <a:p>
            <a:pPr eaLnBrk="1" hangingPunct="1"/>
            <a:r>
              <a:rPr lang="en-GB" altLang="en-US" dirty="0"/>
              <a:t>that </a:t>
            </a:r>
            <a:r>
              <a:rPr lang="en-GB" altLang="en-US" dirty="0" smtClean="0"/>
              <a:t>is economic </a:t>
            </a:r>
            <a:r>
              <a:rPr lang="en-GB" altLang="en-US" dirty="0"/>
              <a:t>reality</a:t>
            </a:r>
          </a:p>
          <a:p>
            <a:pPr lvl="1" eaLnBrk="1" hangingPunct="1"/>
            <a:r>
              <a:rPr lang="en-GB" altLang="en-US" dirty="0"/>
              <a:t>accounting numbers are merely imaginary</a:t>
            </a:r>
          </a:p>
          <a:p>
            <a:pPr eaLnBrk="1" hangingPunct="1"/>
            <a:r>
              <a:rPr lang="en-GB" altLang="en-US" dirty="0"/>
              <a:t>we need to concentrate upon cashflows</a:t>
            </a:r>
          </a:p>
          <a:p>
            <a:pPr lvl="1" eaLnBrk="1" hangingPunct="1"/>
            <a:r>
              <a:rPr lang="en-GB" altLang="en-US" dirty="0"/>
              <a:t>even if guaranteed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0"/>
            <a:ext cx="5543849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F0D40-9F75-4476-932A-B8FF29AA7D89}" type="slidenum">
              <a:rPr lang="en-GB" altLang="en-US" sz="1800" smtClean="0"/>
              <a:pPr>
                <a:spcBef>
                  <a:spcPct val="0"/>
                </a:spcBef>
              </a:pPr>
              <a:t>17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90773"/>
            <a:ext cx="8435975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actuary DOESN’T say market wrong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market may sometimes appear illogical</a:t>
            </a:r>
          </a:p>
          <a:p>
            <a:pPr eaLnBrk="1" hangingPunct="1"/>
            <a:r>
              <a:rPr lang="en-GB" altLang="en-US" dirty="0"/>
              <a:t>… implying that opportunities exist for profits</a:t>
            </a:r>
          </a:p>
          <a:p>
            <a:pPr eaLnBrk="1" hangingPunct="1"/>
            <a:r>
              <a:rPr lang="en-GB" altLang="en-US" dirty="0"/>
              <a:t>markets run by traders</a:t>
            </a:r>
          </a:p>
          <a:p>
            <a:pPr lvl="1" eaLnBrk="1" hangingPunct="1"/>
            <a:r>
              <a:rPr lang="en-GB" altLang="en-US" dirty="0"/>
              <a:t>traders decide where </a:t>
            </a:r>
            <a:r>
              <a:rPr lang="en-GB" altLang="en-US" b="1" dirty="0"/>
              <a:t>THEY</a:t>
            </a:r>
            <a:r>
              <a:rPr lang="en-GB" altLang="en-US" dirty="0"/>
              <a:t> want to be (pricing)</a:t>
            </a:r>
          </a:p>
          <a:p>
            <a:pPr lvl="1" eaLnBrk="1" hangingPunct="1"/>
            <a:r>
              <a:rPr lang="en-GB" altLang="en-US" dirty="0"/>
              <a:t>where </a:t>
            </a:r>
            <a:r>
              <a:rPr lang="en-GB" altLang="en-US" b="1" dirty="0"/>
              <a:t>THEY</a:t>
            </a:r>
            <a:r>
              <a:rPr lang="en-GB" altLang="en-US" dirty="0"/>
              <a:t> want to be </a:t>
            </a:r>
            <a:r>
              <a:rPr lang="en-GB" altLang="en-US" b="1" dirty="0"/>
              <a:t>NOW</a:t>
            </a:r>
            <a:endParaRPr lang="en-GB" altLang="en-US" dirty="0"/>
          </a:p>
          <a:p>
            <a:pPr eaLnBrk="1" hangingPunct="1"/>
            <a:r>
              <a:rPr lang="en-GB" altLang="en-US" dirty="0"/>
              <a:t>PF trustees don’t need to share traders’ views </a:t>
            </a:r>
          </a:p>
          <a:p>
            <a:pPr lvl="1" eaLnBrk="1" hangingPunct="1"/>
            <a:r>
              <a:rPr lang="en-GB" altLang="en-US" dirty="0"/>
              <a:t>dissent is still legitimate</a:t>
            </a:r>
          </a:p>
          <a:p>
            <a:pPr eaLnBrk="1" hangingPunct="1"/>
            <a:r>
              <a:rPr lang="en-GB" altLang="en-US" dirty="0"/>
              <a:t>actuaries should look towards long-term future </a:t>
            </a:r>
          </a:p>
          <a:p>
            <a:pPr lvl="1" eaLnBrk="1" hangingPunct="1"/>
            <a:r>
              <a:rPr lang="en-GB" altLang="en-US" dirty="0"/>
              <a:t>if, of course, that is justified (see </a:t>
            </a:r>
            <a:r>
              <a:rPr lang="en-GB" altLang="en-US" dirty="0" smtClean="0"/>
              <a:t>later)</a:t>
            </a:r>
            <a:endParaRPr lang="en-GB" altLang="en-US" dirty="0"/>
          </a:p>
          <a:p>
            <a:pPr eaLnBrk="1" hangingPunct="1"/>
            <a:r>
              <a:rPr lang="en-GB" altLang="en-US" dirty="0"/>
              <a:t>no statement being made by actuaries about “now”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25070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0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D063E6-2102-41D0-8DF9-462E480D7FA4}" type="slidenum">
              <a:rPr lang="en-GB" altLang="en-US" sz="1800" smtClean="0"/>
              <a:pPr>
                <a:spcBef>
                  <a:spcPct val="0"/>
                </a:spcBef>
              </a:pPr>
              <a:t>18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216446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222469-DF1B-4C6A-9A0E-71B0560FD793}" type="slidenum">
              <a:rPr lang="en-GB" altLang="en-US" sz="1800" smtClean="0"/>
              <a:pPr>
                <a:spcBef>
                  <a:spcPct val="0"/>
                </a:spcBef>
              </a:pPr>
              <a:t>19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possible forecasting approaches</a:t>
            </a:r>
            <a:endParaRPr lang="en-US" altLang="en-US" dirty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578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pick a number from the air </a:t>
            </a:r>
          </a:p>
          <a:p>
            <a:pPr lvl="1" eaLnBrk="1" hangingPunct="1"/>
            <a:r>
              <a:rPr lang="en-GB" altLang="en-US" dirty="0"/>
              <a:t>“fudge, judge &amp; bodge” (Staple Inn 25 October 1999)</a:t>
            </a:r>
          </a:p>
          <a:p>
            <a:pPr eaLnBrk="1" hangingPunct="1"/>
            <a:r>
              <a:rPr lang="en-GB" altLang="en-US" dirty="0"/>
              <a:t>look at what other actuaries do</a:t>
            </a:r>
          </a:p>
          <a:p>
            <a:pPr lvl="1" eaLnBrk="1" hangingPunct="1"/>
            <a:r>
              <a:rPr lang="en-GB" altLang="en-US" dirty="0"/>
              <a:t>but how did they obtain their numbers?</a:t>
            </a:r>
          </a:p>
          <a:p>
            <a:pPr eaLnBrk="1" hangingPunct="1"/>
            <a:r>
              <a:rPr lang="en-GB" altLang="en-US" dirty="0"/>
              <a:t>both far from professional </a:t>
            </a:r>
          </a:p>
          <a:p>
            <a:pPr lvl="1" eaLnBrk="1" hangingPunct="1"/>
            <a:r>
              <a:rPr lang="en-GB" altLang="en-US" dirty="0"/>
              <a:t>… IMHO</a:t>
            </a:r>
          </a:p>
          <a:p>
            <a:pPr eaLnBrk="1" hangingPunct="1"/>
            <a:r>
              <a:rPr lang="en-GB" altLang="en-US" dirty="0"/>
              <a:t>no logical rationale for using “today” alone</a:t>
            </a:r>
          </a:p>
          <a:p>
            <a:pPr eaLnBrk="1" hangingPunct="1"/>
            <a:r>
              <a:rPr lang="en-GB" dirty="0"/>
              <a:t>market prices have no predictive power</a:t>
            </a:r>
          </a:p>
          <a:p>
            <a:pPr eaLnBrk="1" hangingPunct="1"/>
            <a:r>
              <a:rPr lang="en-GB" altLang="en-US" dirty="0" smtClean="0"/>
              <a:t>consider </a:t>
            </a:r>
            <a:r>
              <a:rPr lang="en-GB" altLang="en-US" dirty="0"/>
              <a:t>past experience?</a:t>
            </a:r>
          </a:p>
          <a:p>
            <a:pPr eaLnBrk="1" hangingPunct="1"/>
            <a:r>
              <a:rPr lang="en-GB" altLang="en-US" dirty="0" smtClean="0"/>
              <a:t>“actuarial approaches” need </a:t>
            </a:r>
            <a:r>
              <a:rPr lang="en-GB" altLang="en-US" dirty="0"/>
              <a:t>to be more </a:t>
            </a:r>
            <a:r>
              <a:rPr lang="en-GB" altLang="en-US" dirty="0" smtClean="0"/>
              <a:t>robust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executive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8363273" cy="4525963"/>
          </a:xfrm>
        </p:spPr>
        <p:txBody>
          <a:bodyPr/>
          <a:lstStyle/>
          <a:p>
            <a:r>
              <a:rPr lang="en-GB" dirty="0"/>
              <a:t>risk quantification very poorly captured by scalars</a:t>
            </a:r>
          </a:p>
          <a:p>
            <a:r>
              <a:rPr lang="en-GB" dirty="0" smtClean="0"/>
              <a:t>market prices have no predictive return power</a:t>
            </a:r>
            <a:endParaRPr lang="en-GB" dirty="0"/>
          </a:p>
          <a:p>
            <a:r>
              <a:rPr lang="en-GB" dirty="0" smtClean="0"/>
              <a:t>financial </a:t>
            </a:r>
            <a:r>
              <a:rPr lang="en-GB" dirty="0"/>
              <a:t>economics </a:t>
            </a:r>
            <a:r>
              <a:rPr lang="en-GB" dirty="0" smtClean="0"/>
              <a:t>not useful </a:t>
            </a:r>
            <a:r>
              <a:rPr lang="en-GB" dirty="0"/>
              <a:t>for </a:t>
            </a:r>
            <a:r>
              <a:rPr lang="en-GB" dirty="0" smtClean="0"/>
              <a:t>long-term estimates</a:t>
            </a:r>
            <a:endParaRPr lang="en-GB" dirty="0"/>
          </a:p>
          <a:p>
            <a:r>
              <a:rPr lang="en-GB" dirty="0" smtClean="0"/>
              <a:t>higher investment returns </a:t>
            </a:r>
            <a:r>
              <a:rPr lang="en-GB" dirty="0"/>
              <a:t>DO reduce costs</a:t>
            </a:r>
          </a:p>
          <a:p>
            <a:r>
              <a:rPr lang="en-GB" dirty="0" smtClean="0"/>
              <a:t>huge concentration on risk - without reward recognition</a:t>
            </a:r>
          </a:p>
          <a:p>
            <a:pPr lvl="1"/>
            <a:r>
              <a:rPr lang="en-GB" dirty="0" smtClean="0"/>
              <a:t>avoiding </a:t>
            </a:r>
            <a:r>
              <a:rPr lang="en-GB" dirty="0"/>
              <a:t>losses </a:t>
            </a:r>
            <a:r>
              <a:rPr lang="en-GB" dirty="0" smtClean="0"/>
              <a:t>same as </a:t>
            </a:r>
            <a:r>
              <a:rPr lang="en-GB" dirty="0"/>
              <a:t>avoiding profits </a:t>
            </a:r>
            <a:r>
              <a:rPr lang="en-GB" dirty="0" smtClean="0"/>
              <a:t>(Redington</a:t>
            </a:r>
            <a:r>
              <a:rPr lang="en-GB" dirty="0"/>
              <a:t>, 1952),</a:t>
            </a:r>
          </a:p>
          <a:p>
            <a:r>
              <a:rPr lang="en-GB" dirty="0" smtClean="0"/>
              <a:t>prudence can only be identified from best estimate</a:t>
            </a:r>
          </a:p>
          <a:p>
            <a:r>
              <a:rPr lang="en-GB" dirty="0" smtClean="0"/>
              <a:t>current </a:t>
            </a:r>
            <a:r>
              <a:rPr lang="en-GB" dirty="0"/>
              <a:t>DB funding regime needs wholesale </a:t>
            </a:r>
            <a:r>
              <a:rPr lang="en-GB" dirty="0" smtClean="0"/>
              <a:t>reform</a:t>
            </a:r>
          </a:p>
          <a:p>
            <a:pPr lvl="1"/>
            <a:r>
              <a:rPr lang="en-GB" dirty="0" smtClean="0"/>
              <a:t>green paper on DWP website (closing on 14 May 2017)</a:t>
            </a:r>
          </a:p>
          <a:p>
            <a:pPr lvl="1"/>
            <a:r>
              <a:rPr lang="en-GB" dirty="0"/>
              <a:t>defined-benefit-pension-schemes-security-and-sustainability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3394075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0"/>
            <a:ext cx="5831881" cy="47625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Jon Spain : 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2</a:t>
            </a:fld>
            <a:r>
              <a:rPr lang="en-GB" altLang="en-US" dirty="0" smtClean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7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consider past experience? (1 of 2)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some actuaries have claimed that “today” is only evidence</a:t>
            </a:r>
            <a:endParaRPr lang="en-GB" altLang="en-US" dirty="0"/>
          </a:p>
          <a:p>
            <a:pPr eaLnBrk="1" hangingPunct="1"/>
            <a:r>
              <a:rPr lang="en-US" altLang="en-US" dirty="0"/>
              <a:t>simply not true - there is far more</a:t>
            </a:r>
            <a:endParaRPr lang="en-GB" altLang="en-US" dirty="0"/>
          </a:p>
          <a:p>
            <a:pPr eaLnBrk="1" hangingPunct="1"/>
            <a:r>
              <a:rPr lang="en-US" altLang="en-US" dirty="0"/>
              <a:t>huge variability in any useful time series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ignoring variability excludes virtually all data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surely “spot” can’t be superior to “whole population</a:t>
            </a:r>
            <a:r>
              <a:rPr lang="en-US" altLang="en-US" dirty="0" smtClean="0"/>
              <a:t>”?</a:t>
            </a:r>
          </a:p>
          <a:p>
            <a:pPr lvl="1" eaLnBrk="1" hangingPunct="1"/>
            <a:r>
              <a:rPr lang="en-GB" dirty="0"/>
              <a:t>market prices have no predictive </a:t>
            </a:r>
            <a:r>
              <a:rPr lang="en-GB" dirty="0" smtClean="0"/>
              <a:t>power</a:t>
            </a:r>
            <a:endParaRPr lang="en-GB" altLang="en-US" dirty="0"/>
          </a:p>
          <a:p>
            <a:pPr eaLnBrk="1" hangingPunct="1"/>
            <a:r>
              <a:rPr lang="en-US" altLang="en-US" dirty="0"/>
              <a:t>must actuaries assume that future will always be worse</a:t>
            </a:r>
            <a:r>
              <a:rPr lang="en-US" altLang="en-US" dirty="0" smtClean="0"/>
              <a:t>?</a:t>
            </a:r>
          </a:p>
          <a:p>
            <a:pPr lvl="1" eaLnBrk="1" hangingPunct="1"/>
            <a:r>
              <a:rPr lang="en-US" altLang="en-US" dirty="0" smtClean="0"/>
              <a:t>risks only taken because of potential rewards</a:t>
            </a:r>
            <a:endParaRPr lang="en-GB" altLang="en-US" dirty="0"/>
          </a:p>
          <a:p>
            <a:pPr lvl="1" eaLnBrk="1" hangingPunct="1"/>
            <a:r>
              <a:rPr lang="en-US" altLang="en-US" dirty="0" smtClean="0"/>
              <a:t>denial of reward from assumptions </a:t>
            </a:r>
            <a:r>
              <a:rPr lang="en-US" altLang="en-US" dirty="0"/>
              <a:t>deeply depressing</a:t>
            </a:r>
          </a:p>
          <a:p>
            <a:pPr lvl="1" eaLnBrk="1" hangingPunct="1"/>
            <a:r>
              <a:rPr lang="en-US" altLang="en-US" dirty="0"/>
              <a:t>a Jeremiad of actuaries</a:t>
            </a:r>
            <a:r>
              <a:rPr lang="en-US" altLang="en-US" dirty="0" smtClean="0"/>
              <a:t>?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94720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0"/>
            <a:ext cx="5687865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BA8A30-F877-4ED4-806E-037DF75696C9}" type="slidenum">
              <a:rPr lang="en-GB" altLang="en-US" sz="1800" smtClean="0"/>
              <a:pPr>
                <a:spcBef>
                  <a:spcPct val="0"/>
                </a:spcBef>
              </a:pPr>
              <a:t>20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consider past experience? (2 of 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need to focus upon strategy rather than tactics</a:t>
            </a:r>
            <a:endParaRPr lang="en-GB" altLang="en-US" dirty="0"/>
          </a:p>
          <a:p>
            <a:pPr eaLnBrk="1" hangingPunct="1"/>
            <a:r>
              <a:rPr lang="en-US" altLang="en-US" dirty="0"/>
              <a:t>off-market is actuary's tool for soaking up volatility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for truly long-term entities</a:t>
            </a:r>
            <a:endParaRPr lang="en-GB" altLang="en-US" dirty="0"/>
          </a:p>
          <a:p>
            <a:pPr eaLnBrk="1" hangingPunct="1"/>
            <a:r>
              <a:rPr lang="en-US" altLang="en-US" dirty="0"/>
              <a:t>we must engage with volatility </a:t>
            </a:r>
          </a:p>
          <a:p>
            <a:pPr eaLnBrk="1" hangingPunct="1"/>
            <a:r>
              <a:rPr lang="en-US" altLang="en-US" dirty="0"/>
              <a:t>… as a better defense</a:t>
            </a:r>
          </a:p>
          <a:p>
            <a:pPr eaLnBrk="1" hangingPunct="1"/>
            <a:r>
              <a:rPr lang="en-US" altLang="en-US" dirty="0"/>
              <a:t>volatility needs more attention – some other time</a:t>
            </a:r>
          </a:p>
          <a:p>
            <a:pPr eaLnBrk="1" hangingPunct="1"/>
            <a:r>
              <a:rPr lang="en-US" altLang="en-US" dirty="0"/>
              <a:t>is there a long-term?</a:t>
            </a:r>
          </a:p>
          <a:p>
            <a:pPr eaLnBrk="1" hangingPunct="1"/>
            <a:r>
              <a:rPr lang="en-US" altLang="en-US" dirty="0"/>
              <a:t>is there a long-term risk premium (equities over gilts)?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3" y="0"/>
            <a:ext cx="5615856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08FB4-32AA-4D6F-AC33-4CADADB81840}" type="slidenum">
              <a:rPr lang="en-GB" altLang="en-US" sz="1800" smtClean="0"/>
              <a:pPr>
                <a:spcBef>
                  <a:spcPct val="0"/>
                </a:spcBef>
              </a:pPr>
              <a:t>21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there a long-term?</a:t>
            </a:r>
            <a:endParaRPr lang="en-GB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predators exist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private (competition)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public  (regulators)</a:t>
            </a:r>
            <a:endParaRPr lang="en-GB" altLang="en-US" dirty="0"/>
          </a:p>
          <a:p>
            <a:pPr eaLnBrk="1" hangingPunct="1"/>
            <a:r>
              <a:rPr lang="en-US" altLang="en-US" dirty="0"/>
              <a:t>how much confidence can there be?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for trustees, members and sponsors</a:t>
            </a:r>
            <a:endParaRPr lang="en-GB" altLang="en-US" dirty="0"/>
          </a:p>
          <a:p>
            <a:pPr eaLnBrk="1" hangingPunct="1"/>
            <a:r>
              <a:rPr lang="en-US" altLang="en-US" dirty="0"/>
              <a:t>essential for issues to be discussed in depth</a:t>
            </a:r>
            <a:endParaRPr lang="en-GB" altLang="en-US" dirty="0"/>
          </a:p>
          <a:p>
            <a:pPr eaLnBrk="1" hangingPunct="1"/>
            <a:r>
              <a:rPr lang="en-US" altLang="en-US" dirty="0"/>
              <a:t>trustees and sponsor entitled to take own views and act</a:t>
            </a:r>
            <a:endParaRPr lang="en-GB" altLang="en-US" dirty="0"/>
          </a:p>
          <a:p>
            <a:pPr eaLnBrk="1" hangingPunct="1"/>
            <a:r>
              <a:rPr lang="en-US" altLang="en-US" dirty="0"/>
              <a:t>crucial that agreed approaches are fully documented</a:t>
            </a:r>
          </a:p>
          <a:p>
            <a:pPr lvl="1" eaLnBrk="1" hangingPunct="1"/>
            <a:r>
              <a:rPr lang="en-US" altLang="en-US" dirty="0"/>
              <a:t>do SIP and SFP really cover long-term issues?</a:t>
            </a:r>
            <a:endParaRPr lang="en-GB" altLang="en-US" dirty="0"/>
          </a:p>
          <a:p>
            <a:pPr eaLnBrk="1" hangingPunct="1"/>
            <a:r>
              <a:rPr lang="en-GB" altLang="en-US" dirty="0"/>
              <a:t>mark-to-market absolutely right for transactions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736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F899B-9A4D-4FDC-B991-2471C6F730E6}" type="slidenum">
              <a:rPr lang="en-GB" altLang="en-US" sz="1800" smtClean="0"/>
              <a:pPr>
                <a:spcBef>
                  <a:spcPct val="0"/>
                </a:spcBef>
              </a:pPr>
              <a:t>22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9" y="476250"/>
            <a:ext cx="8229600" cy="1143000"/>
          </a:xfrm>
        </p:spPr>
        <p:txBody>
          <a:bodyPr/>
          <a:lstStyle/>
          <a:p>
            <a:r>
              <a:rPr lang="en-US" altLang="en-US" dirty="0"/>
              <a:t>is there a long-term risk premium?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538736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3" y="0"/>
            <a:ext cx="5615856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23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7"/>
            <a:ext cx="7859216" cy="4788397"/>
          </a:xfrm>
        </p:spPr>
      </p:pic>
    </p:spTree>
    <p:extLst>
      <p:ext uri="{BB962C8B-B14F-4D97-AF65-F5344CB8AC3E}">
        <p14:creationId xmlns:p14="http://schemas.microsoft.com/office/powerpoint/2010/main" val="11338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14485" y="37012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robust </a:t>
            </a:r>
            <a:r>
              <a:rPr lang="en-GB" altLang="en-US" dirty="0"/>
              <a:t>actuarial approaches </a:t>
            </a:r>
            <a:r>
              <a:rPr lang="en-GB" altLang="en-US" dirty="0" smtClean="0"/>
              <a:t>(1 </a:t>
            </a:r>
            <a:r>
              <a:rPr lang="en-GB" altLang="en-US" dirty="0"/>
              <a:t>of </a:t>
            </a:r>
            <a:r>
              <a:rPr lang="en-GB" altLang="en-US" dirty="0" smtClean="0"/>
              <a:t>6)</a:t>
            </a:r>
            <a:endParaRPr lang="en-GB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tied to clients’ legal requirements and purposes</a:t>
            </a:r>
          </a:p>
          <a:p>
            <a:pPr lvl="1" eaLnBrk="1" hangingPunct="1"/>
            <a:r>
              <a:rPr lang="en-GB" altLang="en-US" dirty="0"/>
              <a:t>where? when? why? affecting whom?</a:t>
            </a:r>
          </a:p>
          <a:p>
            <a:pPr lvl="1" eaLnBrk="1" hangingPunct="1"/>
            <a:r>
              <a:rPr lang="en-GB" altLang="en-US" dirty="0"/>
              <a:t>membership profile highly relevant</a:t>
            </a:r>
          </a:p>
          <a:p>
            <a:pPr eaLnBrk="1" hangingPunct="1"/>
            <a:r>
              <a:rPr lang="en-GB" altLang="en-US" dirty="0"/>
              <a:t>consistency between assets and liabilities</a:t>
            </a:r>
          </a:p>
          <a:p>
            <a:pPr lvl="1" eaLnBrk="1" hangingPunct="1"/>
            <a:r>
              <a:rPr lang="en-GB" altLang="en-US" dirty="0"/>
              <a:t>future cashflows in both directions</a:t>
            </a:r>
          </a:p>
          <a:p>
            <a:pPr lvl="1" eaLnBrk="1" hangingPunct="1"/>
            <a:r>
              <a:rPr lang="en-GB" altLang="en-US" dirty="0"/>
              <a:t>Puckridge (1947) and Heywood &amp; Lander (1961)</a:t>
            </a:r>
          </a:p>
          <a:p>
            <a:pPr eaLnBrk="1" hangingPunct="1"/>
            <a:r>
              <a:rPr lang="en-GB" altLang="en-US" dirty="0" smtClean="0"/>
              <a:t>zero evidence that FE useful for long-term entities</a:t>
            </a:r>
          </a:p>
          <a:p>
            <a:pPr lvl="1" eaLnBrk="1" hangingPunct="1"/>
            <a:r>
              <a:rPr lang="en-GB" altLang="en-US" dirty="0" smtClean="0"/>
              <a:t>indeed, the converse applies</a:t>
            </a:r>
          </a:p>
          <a:p>
            <a:pPr eaLnBrk="1" hangingPunct="1"/>
            <a:r>
              <a:rPr lang="en-GB" dirty="0"/>
              <a:t>market prices have no predictive return </a:t>
            </a:r>
            <a:r>
              <a:rPr lang="en-GB" dirty="0" smtClean="0"/>
              <a:t>power</a:t>
            </a:r>
          </a:p>
          <a:p>
            <a:pPr lvl="1" eaLnBrk="1" hangingPunct="1"/>
            <a:r>
              <a:rPr lang="en-GB" altLang="en-US" dirty="0" smtClean="0"/>
              <a:t>Fama </a:t>
            </a:r>
            <a:r>
              <a:rPr lang="en-GB" altLang="en-US" dirty="0"/>
              <a:t>(“Random Walks In Stock Market Prices</a:t>
            </a:r>
            <a:r>
              <a:rPr lang="en-GB" altLang="en-US" dirty="0" smtClean="0"/>
              <a:t>”, </a:t>
            </a:r>
            <a:r>
              <a:rPr lang="en-GB" altLang="en-US" dirty="0"/>
              <a:t>1965)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672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0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A050CF-0BFB-4D45-8331-2231B516C316}" type="slidenum">
              <a:rPr lang="en-GB" altLang="en-US" sz="1800" smtClean="0"/>
              <a:pPr>
                <a:spcBef>
                  <a:spcPct val="0"/>
                </a:spcBef>
              </a:pPr>
              <a:t>24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30725" y="3552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robust actuarial approaches (2 </a:t>
            </a:r>
            <a:r>
              <a:rPr lang="en-GB" altLang="en-US" dirty="0"/>
              <a:t>of </a:t>
            </a:r>
            <a:r>
              <a:rPr lang="en-GB" altLang="en-US" dirty="0" smtClean="0"/>
              <a:t>6)</a:t>
            </a:r>
            <a:endParaRPr lang="en-GB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46089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theoretical </a:t>
            </a:r>
            <a:r>
              <a:rPr lang="en-GB" altLang="en-US" dirty="0"/>
              <a:t>academic evidence related to perfect markets</a:t>
            </a:r>
          </a:p>
          <a:p>
            <a:pPr lvl="1" eaLnBrk="1" hangingPunct="1"/>
            <a:r>
              <a:rPr lang="en-GB" altLang="en-US" dirty="0"/>
              <a:t>real markets not efficient </a:t>
            </a:r>
            <a:r>
              <a:rPr lang="en-GB" altLang="en-US" dirty="0" smtClean="0"/>
              <a:t>(Shiller {Nobel Prize} </a:t>
            </a:r>
            <a:r>
              <a:rPr lang="en-GB" altLang="en-US" dirty="0"/>
              <a:t>&amp; </a:t>
            </a:r>
            <a:r>
              <a:rPr lang="en-GB" altLang="en-US" dirty="0" smtClean="0"/>
              <a:t>others)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perfect information not provided</a:t>
            </a:r>
          </a:p>
          <a:p>
            <a:pPr lvl="1" eaLnBrk="1" hangingPunct="1"/>
            <a:r>
              <a:rPr lang="en-GB" altLang="en-US" dirty="0" smtClean="0"/>
              <a:t>Robert </a:t>
            </a:r>
            <a:r>
              <a:rPr lang="en-GB" altLang="en-US" dirty="0"/>
              <a:t>Haugen (“The Wolf On Wall Street”)</a:t>
            </a:r>
          </a:p>
          <a:p>
            <a:pPr lvl="1" eaLnBrk="1" hangingPunct="1"/>
            <a:r>
              <a:rPr lang="en-GB" altLang="en-US" dirty="0"/>
              <a:t>Benoit Mandelbrot (“The (Mis)behavior of Markets”)</a:t>
            </a:r>
          </a:p>
          <a:p>
            <a:pPr eaLnBrk="1" hangingPunct="1"/>
            <a:r>
              <a:rPr lang="en-GB" altLang="en-US" dirty="0"/>
              <a:t>asset prices far more volatile than discounted </a:t>
            </a:r>
            <a:r>
              <a:rPr lang="en-GB" altLang="en-US" dirty="0" smtClean="0"/>
              <a:t>earnings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volatility treated </a:t>
            </a:r>
            <a:r>
              <a:rPr lang="en-GB" altLang="en-US" dirty="0"/>
              <a:t>as </a:t>
            </a:r>
            <a:r>
              <a:rPr lang="en-GB" altLang="en-US" dirty="0" smtClean="0"/>
              <a:t>risk - contributing </a:t>
            </a:r>
            <a:r>
              <a:rPr lang="en-GB" altLang="en-US" dirty="0"/>
              <a:t>to </a:t>
            </a:r>
            <a:r>
              <a:rPr lang="en-GB" altLang="en-US" dirty="0" smtClean="0"/>
              <a:t>deficits</a:t>
            </a:r>
          </a:p>
          <a:p>
            <a:pPr eaLnBrk="1" hangingPunct="1"/>
            <a:r>
              <a:rPr lang="en-GB" altLang="en-US" dirty="0" smtClean="0"/>
              <a:t>concept </a:t>
            </a:r>
            <a:r>
              <a:rPr lang="en-GB" altLang="en-US" dirty="0"/>
              <a:t>(“today forever”) assumes there is </a:t>
            </a:r>
            <a:r>
              <a:rPr lang="en-GB" altLang="en-US" dirty="0" smtClean="0"/>
              <a:t>no volatility</a:t>
            </a:r>
            <a:endParaRPr lang="en-GB" altLang="en-US" dirty="0"/>
          </a:p>
          <a:p>
            <a:pPr lvl="1" eaLnBrk="1" hangingPunct="1"/>
            <a:r>
              <a:rPr lang="en-GB" altLang="en-US" dirty="0" smtClean="0"/>
              <a:t>inherent illogical contradiction</a:t>
            </a:r>
            <a:endParaRPr lang="en-GB" altLang="en-US" dirty="0"/>
          </a:p>
          <a:p>
            <a:pPr eaLnBrk="1" hangingPunct="1"/>
            <a:r>
              <a:rPr lang="en-GB" altLang="en-US" dirty="0"/>
              <a:t>accountants/actuaries using MtM </a:t>
            </a:r>
            <a:r>
              <a:rPr lang="en-GB" altLang="en-US" b="1" u="sng" dirty="0"/>
              <a:t>despite</a:t>
            </a:r>
            <a:r>
              <a:rPr lang="en-GB" altLang="en-US" dirty="0"/>
              <a:t> evidence</a:t>
            </a:r>
            <a:endParaRPr lang="en-GB" altLang="en-US" dirty="0" smtClean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672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0"/>
            <a:ext cx="5759873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A050CF-0BFB-4D45-8331-2231B516C316}" type="slidenum">
              <a:rPr lang="en-GB" altLang="en-US" sz="1800" smtClean="0"/>
              <a:pPr>
                <a:spcBef>
                  <a:spcPct val="0"/>
                </a:spcBef>
              </a:pPr>
              <a:t>25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390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9344" y="332656"/>
            <a:ext cx="8928992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robust actuarial approaches (3 </a:t>
            </a:r>
            <a:r>
              <a:rPr lang="en-GB" altLang="en-US" dirty="0"/>
              <a:t>of </a:t>
            </a:r>
            <a:r>
              <a:rPr lang="en-GB" altLang="en-US" dirty="0" smtClean="0"/>
              <a:t>6)</a:t>
            </a:r>
            <a:endParaRPr lang="en-GB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FE mainly concerned with analysis of assets</a:t>
            </a:r>
          </a:p>
          <a:p>
            <a:pPr lvl="1" eaLnBrk="1" hangingPunct="1"/>
            <a:r>
              <a:rPr lang="en-GB" altLang="en-US" dirty="0"/>
              <a:t>liabilities tend only to be considered as negative assets</a:t>
            </a:r>
          </a:p>
          <a:p>
            <a:pPr lvl="1" eaLnBrk="1" hangingPunct="1"/>
            <a:r>
              <a:rPr lang="en-GB" altLang="en-US" dirty="0"/>
              <a:t>rigid rotations (multiplication by minus unity)</a:t>
            </a:r>
          </a:p>
          <a:p>
            <a:pPr lvl="1" eaLnBrk="1" hangingPunct="1"/>
            <a:r>
              <a:rPr lang="en-GB" altLang="en-US" dirty="0"/>
              <a:t>real world liability cashflows have their own properties</a:t>
            </a:r>
          </a:p>
          <a:p>
            <a:r>
              <a:rPr lang="en-GB" dirty="0"/>
              <a:t>should we use abstract “risk-free” discount rate?</a:t>
            </a:r>
          </a:p>
          <a:p>
            <a:pPr lvl="1"/>
            <a:r>
              <a:rPr lang="en-GB" dirty="0"/>
              <a:t>empirically unobservable</a:t>
            </a:r>
          </a:p>
          <a:p>
            <a:pPr lvl="1"/>
            <a:r>
              <a:rPr lang="en-GB" dirty="0"/>
              <a:t>wouldn’t make cash-flows risk-free </a:t>
            </a:r>
          </a:p>
          <a:p>
            <a:pPr lvl="1"/>
            <a:r>
              <a:rPr lang="en-GB" dirty="0"/>
              <a:t>that would be alchemy</a:t>
            </a:r>
          </a:p>
          <a:p>
            <a:r>
              <a:rPr lang="en-GB" altLang="en-US" dirty="0"/>
              <a:t>“long-term approaches” </a:t>
            </a:r>
            <a:r>
              <a:rPr lang="en-GB" altLang="en-US" dirty="0" smtClean="0"/>
              <a:t>need not be </a:t>
            </a:r>
            <a:r>
              <a:rPr lang="en-GB" altLang="en-US" dirty="0"/>
              <a:t>same as for FE</a:t>
            </a:r>
          </a:p>
          <a:p>
            <a:pPr lvl="1"/>
            <a:r>
              <a:rPr lang="en-GB" dirty="0"/>
              <a:t>… because FE is short-term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672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0"/>
            <a:ext cx="5687865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A050CF-0BFB-4D45-8331-2231B516C316}" type="slidenum">
              <a:rPr lang="en-GB" altLang="en-US" sz="1800" smtClean="0"/>
              <a:pPr>
                <a:spcBef>
                  <a:spcPct val="0"/>
                </a:spcBef>
              </a:pPr>
              <a:t>26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584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7848" y="404664"/>
            <a:ext cx="8928992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robust actuarial approaches (4 </a:t>
            </a:r>
            <a:r>
              <a:rPr lang="en-GB" altLang="en-US" dirty="0"/>
              <a:t>of </a:t>
            </a:r>
            <a:r>
              <a:rPr lang="en-GB" altLang="en-US" dirty="0" smtClean="0"/>
              <a:t>6)</a:t>
            </a:r>
            <a:endParaRPr lang="en-GB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GB" dirty="0"/>
              <a:t>using low yields just leads to high capital values</a:t>
            </a:r>
          </a:p>
          <a:p>
            <a:r>
              <a:rPr lang="en-GB" dirty="0"/>
              <a:t>all government bonds are risky</a:t>
            </a:r>
          </a:p>
          <a:p>
            <a:pPr lvl="1"/>
            <a:r>
              <a:rPr lang="en-GB" dirty="0"/>
              <a:t>just a question of degree</a:t>
            </a:r>
          </a:p>
          <a:p>
            <a:pPr lvl="1"/>
            <a:r>
              <a:rPr lang="en-GB" dirty="0"/>
              <a:t>major defaults seen in recent past (Greece)</a:t>
            </a:r>
          </a:p>
          <a:p>
            <a:pPr lvl="1"/>
            <a:r>
              <a:rPr lang="en-GB" dirty="0"/>
              <a:t>Japan may even issue perpetual zero-coupon bonds</a:t>
            </a:r>
          </a:p>
          <a:p>
            <a:pPr lvl="1"/>
            <a:r>
              <a:rPr lang="en-GB" dirty="0"/>
              <a:t>… leading to credit risk plus liquidity risk</a:t>
            </a:r>
          </a:p>
          <a:p>
            <a:r>
              <a:rPr lang="en-GB" altLang="en-US" dirty="0"/>
              <a:t>80% of UK ILGs held by UK pension funds</a:t>
            </a:r>
          </a:p>
          <a:p>
            <a:r>
              <a:rPr lang="en-GB" altLang="en-US" dirty="0"/>
              <a:t>real yield fell from +2.3% (1995) to </a:t>
            </a:r>
            <a:r>
              <a:rPr lang="en-GB" altLang="en-US" dirty="0">
                <a:solidFill>
                  <a:srgbClr val="FF0000"/>
                </a:solidFill>
              </a:rPr>
              <a:t>- 1.9%</a:t>
            </a:r>
            <a:r>
              <a:rPr lang="en-GB" altLang="en-US" dirty="0"/>
              <a:t> (</a:t>
            </a:r>
            <a:r>
              <a:rPr lang="en-GB" altLang="en-US" dirty="0" smtClean="0"/>
              <a:t>2016/17)</a:t>
            </a:r>
            <a:endParaRPr lang="en-GB" altLang="en-US" dirty="0"/>
          </a:p>
          <a:p>
            <a:r>
              <a:rPr lang="en-GB" altLang="en-US" dirty="0"/>
              <a:t>never previously anticipated, economically irrational</a:t>
            </a:r>
          </a:p>
          <a:p>
            <a:pPr lvl="1"/>
            <a:r>
              <a:rPr lang="en-GB" altLang="en-US" dirty="0"/>
              <a:t>driving circular LDI strategies</a:t>
            </a: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6672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0"/>
            <a:ext cx="5543849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A050CF-0BFB-4D45-8331-2231B516C316}" type="slidenum">
              <a:rPr lang="en-GB" altLang="en-US" sz="1800" smtClean="0"/>
              <a:pPr>
                <a:spcBef>
                  <a:spcPct val="0"/>
                </a:spcBef>
              </a:pPr>
              <a:t>27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7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077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robust actuarial approaches (5 </a:t>
            </a:r>
            <a:r>
              <a:rPr lang="en-GB" altLang="en-US" dirty="0"/>
              <a:t>of </a:t>
            </a:r>
            <a:r>
              <a:rPr lang="en-GB" altLang="en-US" dirty="0" smtClean="0"/>
              <a:t>6)</a:t>
            </a:r>
            <a:endParaRPr lang="en-GB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88377" y="134076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take account of actual assets (including equities)</a:t>
            </a:r>
          </a:p>
          <a:p>
            <a:pPr lvl="1" eaLnBrk="1" hangingPunct="1"/>
            <a:r>
              <a:rPr lang="en-GB" altLang="en-US" dirty="0"/>
              <a:t>because it affects actual funding requirements</a:t>
            </a:r>
          </a:p>
          <a:p>
            <a:pPr lvl="1" eaLnBrk="1" hangingPunct="1"/>
            <a:r>
              <a:rPr lang="en-GB" altLang="en-US" dirty="0"/>
              <a:t>because good performance lowers ultimate costs</a:t>
            </a:r>
          </a:p>
          <a:p>
            <a:pPr eaLnBrk="1" hangingPunct="1"/>
            <a:r>
              <a:rPr lang="en-GB" altLang="en-US" dirty="0"/>
              <a:t>ding-dong, wicked dividend discount model is dead</a:t>
            </a:r>
          </a:p>
          <a:p>
            <a:pPr lvl="1" eaLnBrk="1" hangingPunct="1"/>
            <a:r>
              <a:rPr lang="en-GB" altLang="en-US" dirty="0"/>
              <a:t>long live amended dividend discount model </a:t>
            </a:r>
          </a:p>
          <a:p>
            <a:pPr lvl="1" eaLnBrk="1" hangingPunct="1"/>
            <a:r>
              <a:rPr lang="en-GB" altLang="en-US" dirty="0"/>
              <a:t>give alternative description (estimating future MV?)</a:t>
            </a:r>
          </a:p>
          <a:p>
            <a:pPr eaLnBrk="1" hangingPunct="1"/>
            <a:r>
              <a:rPr lang="en-GB" altLang="en-US" dirty="0"/>
              <a:t>actuaries claim to understand </a:t>
            </a:r>
            <a:r>
              <a:rPr lang="en-GB" altLang="en-US" dirty="0" smtClean="0"/>
              <a:t>risk</a:t>
            </a:r>
          </a:p>
          <a:p>
            <a:pPr eaLnBrk="1" hangingPunct="1"/>
            <a:r>
              <a:rPr lang="en-GB" altLang="en-US" dirty="0" smtClean="0"/>
              <a:t>… yet results presented as if no potential reward</a:t>
            </a:r>
            <a:endParaRPr lang="en-GB" altLang="en-US" dirty="0"/>
          </a:p>
          <a:p>
            <a:pPr eaLnBrk="1" hangingPunct="1"/>
            <a:r>
              <a:rPr lang="en-GB" altLang="en-US" b="1" dirty="0"/>
              <a:t>risk quantification very poorly captured by scalars</a:t>
            </a:r>
          </a:p>
          <a:p>
            <a:pPr eaLnBrk="1" hangingPunct="1"/>
            <a:r>
              <a:rPr lang="en-GB" altLang="en-US" dirty="0"/>
              <a:t>stochastic processes much better approach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676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7" y="0"/>
            <a:ext cx="575987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1AEA0-8084-4A31-A3F1-0F962AF2A825}" type="slidenum">
              <a:rPr lang="en-GB" altLang="en-US" sz="1800" smtClean="0"/>
              <a:pPr>
                <a:spcBef>
                  <a:spcPct val="0"/>
                </a:spcBef>
              </a:pPr>
              <a:t>28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077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robust actuarial approaches </a:t>
            </a:r>
            <a:r>
              <a:rPr lang="en-GB" altLang="en-US" dirty="0" smtClean="0"/>
              <a:t>(6 </a:t>
            </a:r>
            <a:r>
              <a:rPr lang="en-GB" altLang="en-US" dirty="0"/>
              <a:t>of </a:t>
            </a:r>
            <a:r>
              <a:rPr lang="en-GB" altLang="en-US" dirty="0" smtClean="0"/>
              <a:t>6)</a:t>
            </a:r>
            <a:endParaRPr lang="en-GB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88377" y="134076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how can we take </a:t>
            </a:r>
            <a:r>
              <a:rPr lang="en-GB" altLang="en-US" dirty="0"/>
              <a:t>account of actual </a:t>
            </a:r>
            <a:r>
              <a:rPr lang="en-GB" altLang="en-US" dirty="0" smtClean="0"/>
              <a:t>assets “off-market”?</a:t>
            </a:r>
            <a:endParaRPr lang="en-GB" altLang="en-US" dirty="0"/>
          </a:p>
          <a:p>
            <a:pPr eaLnBrk="1" hangingPunct="1"/>
            <a:r>
              <a:rPr lang="en-GB" altLang="en-US" dirty="0"/>
              <a:t>not just trying to reduce the costs</a:t>
            </a:r>
          </a:p>
          <a:p>
            <a:pPr eaLnBrk="1" hangingPunct="1"/>
            <a:r>
              <a:rPr lang="en-GB" altLang="en-US" dirty="0"/>
              <a:t>assessing the assets in a systematic manner</a:t>
            </a:r>
          </a:p>
          <a:p>
            <a:pPr eaLnBrk="1" hangingPunct="1"/>
            <a:r>
              <a:rPr lang="en-GB" altLang="en-US" dirty="0"/>
              <a:t>based upon reflection of all evidence</a:t>
            </a:r>
          </a:p>
          <a:p>
            <a:pPr lvl="1" eaLnBrk="1" hangingPunct="1"/>
            <a:r>
              <a:rPr lang="en-GB" altLang="en-US" dirty="0"/>
              <a:t>result may be lower or higher than published market </a:t>
            </a:r>
            <a:r>
              <a:rPr lang="en-GB" altLang="en-US" dirty="0" smtClean="0"/>
              <a:t>value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both frequently met in practice</a:t>
            </a:r>
          </a:p>
          <a:p>
            <a:pPr lvl="1" eaLnBrk="1" hangingPunct="1"/>
            <a:r>
              <a:rPr lang="en-GB" altLang="en-US" dirty="0"/>
              <a:t>while the approach still normal before 2000</a:t>
            </a:r>
          </a:p>
          <a:p>
            <a:pPr lvl="1" eaLnBrk="1" hangingPunct="1"/>
            <a:r>
              <a:rPr lang="en-GB" altLang="en-US" dirty="0"/>
              <a:t>albeit not at the same time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676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7" y="0"/>
            <a:ext cx="575987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1AEA0-8084-4A31-A3F1-0F962AF2A825}" type="slidenum">
              <a:rPr lang="en-GB" altLang="en-US" sz="1800" smtClean="0"/>
              <a:pPr>
                <a:spcBef>
                  <a:spcPct val="0"/>
                </a:spcBef>
              </a:pPr>
              <a:t>29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570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736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0"/>
            <a:ext cx="5759873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6248D-00A1-48EE-887B-6CCAC9F23BDD}" type="slidenum">
              <a:rPr lang="en-GB" altLang="en-US" sz="1800" smtClean="0"/>
              <a:pPr>
                <a:spcBef>
                  <a:spcPct val="0"/>
                </a:spcBef>
              </a:pPr>
              <a:t>3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setting scene (1 of 2)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12" y="1196752"/>
            <a:ext cx="8229600" cy="481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/>
              <a:t>views expressed are in no way endorsed by GAD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/>
              <a:t>… or by UK actuarial profession (yet?)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/>
              <a:t>the work has not been peer reviewed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/>
              <a:t>... </a:t>
            </a:r>
            <a:r>
              <a:rPr lang="en-GB" altLang="en-US" dirty="0" smtClean="0"/>
              <a:t>but </a:t>
            </a:r>
            <a:r>
              <a:rPr lang="en-GB" altLang="en-US" dirty="0"/>
              <a:t>anyone can investigate for themselves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 smtClean="0"/>
              <a:t>presented to three groups of actuaries during </a:t>
            </a:r>
            <a:r>
              <a:rPr lang="en-GB" altLang="en-US" dirty="0" smtClean="0"/>
              <a:t>2016</a:t>
            </a:r>
            <a:endParaRPr lang="en-GB" altLang="en-US" dirty="0" smtClean="0"/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GB" altLang="en-US" dirty="0" smtClean="0"/>
              <a:t>Staple Inn         (breakfast   23 Mar)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GB" altLang="en-US" dirty="0" smtClean="0"/>
              <a:t>Momentum       (Newcastle 01 Dec)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en-GB" altLang="en-US" dirty="0" smtClean="0"/>
              <a:t>Irish actuaries    (Dublin      07 Dec)</a:t>
            </a:r>
            <a:endParaRPr lang="en-GB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/>
              <a:t>all files </a:t>
            </a:r>
            <a:r>
              <a:rPr lang="en-GB" altLang="en-US" dirty="0" smtClean="0"/>
              <a:t>have </a:t>
            </a:r>
            <a:r>
              <a:rPr lang="en-GB" altLang="en-US" dirty="0"/>
              <a:t>been published on open-source basis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 smtClean="0"/>
              <a:t>via </a:t>
            </a:r>
            <a:r>
              <a:rPr lang="en-GB" altLang="en-US" dirty="0" smtClean="0">
                <a:hlinkClick r:id="rId2"/>
              </a:rPr>
              <a:t>http://www.jonspain.com/greenpaper2017_db_dwp</a:t>
            </a:r>
            <a:endParaRPr lang="en-GB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/>
              <a:t>presentation entirely UK-focussed</a:t>
            </a:r>
          </a:p>
        </p:txBody>
      </p:sp>
    </p:spTree>
    <p:extLst>
      <p:ext uri="{BB962C8B-B14F-4D97-AF65-F5344CB8AC3E}">
        <p14:creationId xmlns:p14="http://schemas.microsoft.com/office/powerpoint/2010/main" val="25969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random numbers (1 of 5)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yields and returns modelled (end-1962 until end-2014)</a:t>
            </a:r>
          </a:p>
          <a:p>
            <a:pPr lvl="1" eaLnBrk="1" hangingPunct="1"/>
            <a:r>
              <a:rPr lang="en-GB" altLang="en-US" dirty="0"/>
              <a:t>ILG yields and returns from end-1983</a:t>
            </a:r>
            <a:endParaRPr lang="en-GB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dirty="0"/>
              <a:t>correlations originally ignored – not best practice</a:t>
            </a:r>
          </a:p>
          <a:p>
            <a:pPr lvl="1" eaLnBrk="1" hangingPunct="1"/>
            <a:r>
              <a:rPr lang="en-GB" altLang="en-US" dirty="0"/>
              <a:t>this can make a difference (seen later on charts)</a:t>
            </a:r>
          </a:p>
          <a:p>
            <a:pPr eaLnBrk="1" hangingPunct="1"/>
            <a:r>
              <a:rPr lang="en-GB" altLang="en-US" dirty="0"/>
              <a:t>correlations now </a:t>
            </a:r>
            <a:r>
              <a:rPr lang="en-GB" altLang="en-US" dirty="0" smtClean="0"/>
              <a:t>also included</a:t>
            </a:r>
            <a:endParaRPr lang="en-GB" altLang="en-US" dirty="0"/>
          </a:p>
          <a:p>
            <a:pPr eaLnBrk="1" hangingPunct="1"/>
            <a:r>
              <a:rPr lang="en-GB" altLang="en-US" dirty="0"/>
              <a:t>… with added expert judgment</a:t>
            </a:r>
          </a:p>
          <a:p>
            <a:pPr eaLnBrk="1" hangingPunct="1"/>
            <a:r>
              <a:rPr lang="en-GB" altLang="en-US" dirty="0" smtClean="0"/>
              <a:t>10,000 </a:t>
            </a:r>
            <a:r>
              <a:rPr lang="en-GB" altLang="en-US" dirty="0"/>
              <a:t>scenarios (1 in 200 based on 50 cases)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676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0"/>
            <a:ext cx="5543849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997A82-710C-4F27-9B51-FE38E5F693F2}" type="slidenum">
              <a:rPr lang="en-GB" altLang="en-US" sz="1800" smtClean="0"/>
              <a:pPr>
                <a:spcBef>
                  <a:spcPct val="0"/>
                </a:spcBef>
              </a:pPr>
              <a:t>30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random numbers (2 of 5)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eight different UK financials considered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equity returns over 1 year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equity yields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long conventional gilt returns over 1 year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long conventional gilt yields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ILG returns over 1 year </a:t>
            </a:r>
            <a:r>
              <a:rPr lang="en-US" altLang="en-US" dirty="0" smtClean="0"/>
              <a:t>  (</a:t>
            </a:r>
            <a:r>
              <a:rPr lang="en-US" altLang="en-US" dirty="0"/>
              <a:t>shorter experience available)</a:t>
            </a:r>
          </a:p>
          <a:p>
            <a:pPr lvl="1" eaLnBrk="1" hangingPunct="1"/>
            <a:r>
              <a:rPr lang="en-US" altLang="en-US" dirty="0"/>
              <a:t>ILG yields                      </a:t>
            </a:r>
            <a:r>
              <a:rPr lang="en-US" altLang="en-US" dirty="0" smtClean="0"/>
              <a:t> (</a:t>
            </a:r>
            <a:r>
              <a:rPr lang="en-US" altLang="en-US" dirty="0"/>
              <a:t>shorter experience available)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RPI inflation over 1 year</a:t>
            </a:r>
            <a:endParaRPr lang="en-GB" altLang="en-US" dirty="0"/>
          </a:p>
          <a:p>
            <a:pPr lvl="1" eaLnBrk="1" hangingPunct="1"/>
            <a:r>
              <a:rPr lang="en-US" altLang="en-US" dirty="0"/>
              <a:t>RPI inflation over 15 years</a:t>
            </a:r>
            <a:endParaRPr lang="en-GB" altLang="en-US" dirty="0"/>
          </a:p>
          <a:p>
            <a:pPr eaLnBrk="1" hangingPunct="1"/>
            <a:r>
              <a:rPr lang="en-GB" altLang="en-US" dirty="0"/>
              <a:t>longer true data series for RPI than for CPI or CPIH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1074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10023B-0777-4430-AA41-8259FB6624F5}" type="slidenum">
              <a:rPr lang="en-GB" altLang="en-US" sz="1800" smtClean="0"/>
              <a:pPr>
                <a:spcBef>
                  <a:spcPct val="0"/>
                </a:spcBef>
              </a:pPr>
              <a:t>31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random numbers (3 of 5)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financials not best modelled as Normal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nor log-Normal </a:t>
            </a:r>
            <a:r>
              <a:rPr lang="en-GB" altLang="en-US" dirty="0" smtClean="0"/>
              <a:t>(equity yields below on blended</a:t>
            </a:r>
            <a:r>
              <a:rPr lang="en-GB" altLang="en-US" sz="2800" dirty="0" smtClean="0"/>
              <a:t> </a:t>
            </a:r>
            <a:r>
              <a:rPr lang="en-GB" altLang="en-US" dirty="0" smtClean="0"/>
              <a:t>basis)</a:t>
            </a:r>
            <a:endParaRPr lang="en-GB" altLang="en-US" dirty="0"/>
          </a:p>
          <a:p>
            <a:pPr eaLnBrk="1" hangingPunct="1"/>
            <a:r>
              <a:rPr lang="en-US" altLang="en-US" dirty="0"/>
              <a:t>“near best fits” taken instead</a:t>
            </a:r>
          </a:p>
          <a:p>
            <a:pPr lvl="1" eaLnBrk="1" hangingPunct="1"/>
            <a:r>
              <a:rPr lang="en-US" altLang="en-US" dirty="0"/>
              <a:t>adjusted for correlations (earlier and later periods)</a:t>
            </a:r>
          </a:p>
          <a:p>
            <a:pPr lvl="1" eaLnBrk="1" hangingPunct="1"/>
            <a:r>
              <a:rPr lang="en-US" altLang="en-US" dirty="0"/>
              <a:t>… and then blended (80% probability of later period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non-correlated random numbers also blended 80:20</a:t>
            </a:r>
            <a:endParaRPr lang="en-GB" altLang="en-US" dirty="0"/>
          </a:p>
          <a:p>
            <a:pPr eaLnBrk="1" hangingPunct="1"/>
            <a:r>
              <a:rPr lang="en-GB" altLang="en-US" dirty="0"/>
              <a:t>current financial conditions unprecedently low</a:t>
            </a:r>
          </a:p>
          <a:p>
            <a:pPr lvl="1" eaLnBrk="1" hangingPunct="1"/>
            <a:r>
              <a:rPr lang="en-GB" altLang="en-US" dirty="0"/>
              <a:t>long ILG yields as low as </a:t>
            </a:r>
            <a:r>
              <a:rPr lang="en-GB" altLang="en-US" dirty="0">
                <a:solidFill>
                  <a:srgbClr val="FF0000"/>
                </a:solidFill>
              </a:rPr>
              <a:t>minus </a:t>
            </a:r>
            <a:r>
              <a:rPr lang="en-GB" altLang="en-US" dirty="0" smtClean="0">
                <a:solidFill>
                  <a:srgbClr val="FF0000"/>
                </a:solidFill>
              </a:rPr>
              <a:t>1.90% </a:t>
            </a:r>
            <a:r>
              <a:rPr lang="en-GB" altLang="en-US" dirty="0">
                <a:solidFill>
                  <a:srgbClr val="FF0000"/>
                </a:solidFill>
              </a:rPr>
              <a:t>pa </a:t>
            </a:r>
            <a:r>
              <a:rPr lang="en-GB" altLang="en-US" dirty="0" smtClean="0"/>
              <a:t>(12 Apr 2017)!</a:t>
            </a:r>
            <a:endParaRPr lang="en-GB" altLang="en-US" dirty="0"/>
          </a:p>
          <a:p>
            <a:pPr eaLnBrk="1" hangingPunct="1"/>
            <a:r>
              <a:rPr lang="en-GB" altLang="en-US" dirty="0"/>
              <a:t>so random numbers used atypical of “now”</a:t>
            </a:r>
          </a:p>
          <a:p>
            <a:pPr lvl="1" eaLnBrk="1" hangingPunct="1"/>
            <a:r>
              <a:rPr lang="en-GB" altLang="en-US" dirty="0" smtClean="0"/>
              <a:t>typical </a:t>
            </a:r>
            <a:r>
              <a:rPr lang="en-GB" altLang="en-US" dirty="0"/>
              <a:t>of where we have </a:t>
            </a:r>
            <a:r>
              <a:rPr lang="en-GB" altLang="en-US" dirty="0" smtClean="0"/>
              <a:t>been and </a:t>
            </a:r>
            <a:r>
              <a:rPr lang="en-GB" altLang="en-US" dirty="0"/>
              <a:t>where we </a:t>
            </a:r>
            <a:r>
              <a:rPr lang="en-GB" altLang="en-US" dirty="0" smtClean="0"/>
              <a:t>may </a:t>
            </a:r>
            <a:r>
              <a:rPr lang="en-GB" altLang="en-US" dirty="0"/>
              <a:t>be again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736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7" y="0"/>
            <a:ext cx="5759872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02871-1C91-4AF5-A20E-C8FF3934EE11}" type="slidenum">
              <a:rPr lang="en-GB" altLang="en-US" sz="1800" smtClean="0"/>
              <a:pPr>
                <a:spcBef>
                  <a:spcPct val="0"/>
                </a:spcBef>
              </a:pPr>
              <a:t>32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random numbers (4 of 5)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final distributions used (mean/SD)</a:t>
            </a:r>
          </a:p>
          <a:p>
            <a:pPr eaLnBrk="1" hangingPunct="1"/>
            <a:r>
              <a:rPr lang="en-US" altLang="en-US" dirty="0"/>
              <a:t>Fi Return	  </a:t>
            </a:r>
            <a:r>
              <a:rPr lang="en-US" altLang="en-US" dirty="0"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9.14%</a:t>
            </a:r>
            <a:r>
              <a:rPr lang="en-US" altLang="en-US" dirty="0"/>
              <a:t>	10.97%</a:t>
            </a:r>
          </a:p>
          <a:p>
            <a:pPr eaLnBrk="1" hangingPunct="1"/>
            <a:r>
              <a:rPr lang="en-US" altLang="en-US" dirty="0"/>
              <a:t>Il Return	  </a:t>
            </a:r>
            <a:r>
              <a:rPr lang="en-US" altLang="en-US" dirty="0"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8.37%</a:t>
            </a:r>
            <a:r>
              <a:rPr lang="en-US" altLang="en-US" dirty="0"/>
              <a:t>	  7.11%</a:t>
            </a:r>
          </a:p>
          <a:p>
            <a:pPr eaLnBrk="1" hangingPunct="1"/>
            <a:r>
              <a:rPr lang="en-US" altLang="en-US" dirty="0"/>
              <a:t>Eq Return	</a:t>
            </a:r>
            <a:r>
              <a:rPr lang="en-US" altLang="en-US" dirty="0"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13.47%</a:t>
            </a:r>
            <a:r>
              <a:rPr lang="en-US" altLang="en-US" dirty="0"/>
              <a:t>	20.50%</a:t>
            </a:r>
          </a:p>
          <a:p>
            <a:pPr eaLnBrk="1" hangingPunct="1"/>
            <a:r>
              <a:rPr lang="en-US" altLang="en-US" dirty="0"/>
              <a:t>Fi Yield	  6.87%	  3.20%</a:t>
            </a:r>
          </a:p>
          <a:p>
            <a:pPr eaLnBrk="1" hangingPunct="1"/>
            <a:r>
              <a:rPr lang="en-US" altLang="en-US" dirty="0"/>
              <a:t>Il Yield	  2.28%	  1.49%</a:t>
            </a:r>
          </a:p>
          <a:p>
            <a:pPr eaLnBrk="1" hangingPunct="1"/>
            <a:r>
              <a:rPr lang="en-US" altLang="en-US" dirty="0"/>
              <a:t>Eq  Yield	  3.91%	  1.19%</a:t>
            </a:r>
          </a:p>
          <a:p>
            <a:pPr eaLnBrk="1" hangingPunct="1"/>
            <a:r>
              <a:rPr lang="en-US" altLang="en-US" dirty="0"/>
              <a:t>RPI 01	  4.40%	  3.43%</a:t>
            </a:r>
          </a:p>
          <a:p>
            <a:pPr eaLnBrk="1" hangingPunct="1"/>
            <a:r>
              <a:rPr lang="en-US" altLang="en-US" dirty="0"/>
              <a:t>RPI 15	  </a:t>
            </a:r>
            <a:r>
              <a:rPr lang="en-US" altLang="en-US" dirty="0"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6.09%</a:t>
            </a:r>
            <a:r>
              <a:rPr lang="en-US" altLang="en-US" dirty="0"/>
              <a:t>	  3.21%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8275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0"/>
            <a:ext cx="5687865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10023B-0777-4430-AA41-8259FB6624F5}" type="slidenum">
              <a:rPr lang="en-GB" altLang="en-US" sz="1800" smtClean="0"/>
              <a:pPr>
                <a:spcBef>
                  <a:spcPct val="0"/>
                </a:spcBef>
              </a:pPr>
              <a:t>33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926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random numbers (5 of 5)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pPr marL="180000" indent="0" eaLnBrk="1" hangingPunct="1">
              <a:spcBef>
                <a:spcPts val="0"/>
              </a:spcBef>
            </a:pPr>
            <a:r>
              <a:rPr lang="en-US" altLang="en-US" dirty="0"/>
              <a:t>final distributions </a:t>
            </a:r>
            <a:r>
              <a:rPr lang="en-US" altLang="en-US" dirty="0" smtClean="0"/>
              <a:t>effectively used </a:t>
            </a:r>
          </a:p>
          <a:p>
            <a:pPr marL="180000" indent="0" eaLnBrk="1" hangingPunct="1">
              <a:spcBef>
                <a:spcPts val="0"/>
              </a:spcBef>
            </a:pPr>
            <a:r>
              <a:rPr lang="en-US" altLang="en-US" dirty="0"/>
              <a:t>correlated </a:t>
            </a:r>
            <a:r>
              <a:rPr lang="en-US" altLang="en-US" sz="3600" b="1" dirty="0"/>
              <a:t>and</a:t>
            </a:r>
            <a:r>
              <a:rPr lang="en-US" altLang="en-US" dirty="0" smtClean="0"/>
              <a:t> blended 80% (newer) : 20% (older)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0"/>
            <a:ext cx="5543849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10023B-0777-4430-AA41-8259FB6624F5}" type="slidenum">
              <a:rPr lang="en-GB" altLang="en-US" sz="1800" smtClean="0"/>
              <a:pPr>
                <a:spcBef>
                  <a:spcPct val="0"/>
                </a:spcBef>
              </a:pPr>
              <a:t>34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4"/>
              </p:ext>
            </p:extLst>
          </p:nvPr>
        </p:nvGraphicFramePr>
        <p:xfrm>
          <a:off x="827584" y="2448779"/>
          <a:ext cx="7056784" cy="348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  <a:gridCol w="3528392"/>
              </a:tblGrid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Fi Return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Weibull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Il Return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Laplace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Eq Return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Logistic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Fi Yield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Kumaraswamy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Il Yield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Triangular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Eq  Yield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LogNormal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RPI 01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LogLogistic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u="none" strike="noStrike" dirty="0">
                          <a:effectLst/>
                        </a:rPr>
                        <a:t>RPI 15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LogLogistic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(1 </a:t>
            </a:r>
            <a:r>
              <a:rPr lang="en-GB" altLang="en-US" dirty="0" smtClean="0"/>
              <a:t>of 14)</a:t>
            </a:r>
            <a:endParaRPr lang="en-GB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can we cope with simplicity in mark-to-market world?</a:t>
            </a:r>
          </a:p>
          <a:p>
            <a:pPr eaLnBrk="1" hangingPunct="1"/>
            <a:r>
              <a:rPr lang="en-GB" altLang="en-US" dirty="0"/>
              <a:t>new financial </a:t>
            </a:r>
            <a:r>
              <a:rPr lang="en-GB" altLang="en-US" dirty="0" smtClean="0"/>
              <a:t>business being </a:t>
            </a:r>
            <a:r>
              <a:rPr lang="en-GB" altLang="en-US" dirty="0"/>
              <a:t>set up</a:t>
            </a:r>
          </a:p>
          <a:p>
            <a:pPr lvl="1" eaLnBrk="1" hangingPunct="1"/>
            <a:r>
              <a:rPr lang="en-GB" altLang="en-US" dirty="0"/>
              <a:t>seeking best estimates</a:t>
            </a:r>
          </a:p>
          <a:p>
            <a:pPr eaLnBrk="1" hangingPunct="1"/>
            <a:r>
              <a:rPr lang="en-GB" altLang="en-US" dirty="0"/>
              <a:t>two single-premium </a:t>
            </a:r>
            <a:r>
              <a:rPr lang="en-GB" altLang="en-US" dirty="0" smtClean="0"/>
              <a:t>contracts (one pricing opportunity)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term annuity (£1,000 pa in arrears) over 15 years</a:t>
            </a:r>
          </a:p>
          <a:p>
            <a:pPr lvl="1" eaLnBrk="1" hangingPunct="1"/>
            <a:r>
              <a:rPr lang="en-GB" altLang="en-US" dirty="0"/>
              <a:t>pure endowment of £10,000 payable in 15 years</a:t>
            </a:r>
          </a:p>
          <a:p>
            <a:pPr lvl="1" eaLnBrk="1" hangingPunct="1"/>
            <a:r>
              <a:rPr lang="en-GB" altLang="en-US" dirty="0"/>
              <a:t>payments either fixed or fully RPI-linked</a:t>
            </a:r>
          </a:p>
          <a:p>
            <a:pPr eaLnBrk="1" hangingPunct="1"/>
            <a:r>
              <a:rPr lang="en-GB" altLang="en-US" dirty="0"/>
              <a:t>need to add expenses, profit, contingencies … later</a:t>
            </a:r>
          </a:p>
          <a:p>
            <a:pPr lvl="1" eaLnBrk="1" hangingPunct="1"/>
            <a:r>
              <a:rPr lang="en-GB" altLang="en-US" dirty="0"/>
              <a:t>no allowance for demographics</a:t>
            </a:r>
          </a:p>
          <a:p>
            <a:pPr eaLnBrk="1" hangingPunct="1"/>
            <a:r>
              <a:rPr lang="en-GB" altLang="en-US" dirty="0"/>
              <a:t>how </a:t>
            </a:r>
            <a:r>
              <a:rPr lang="en-GB" altLang="en-US" dirty="0" smtClean="0"/>
              <a:t>much (best estimate) </a:t>
            </a:r>
            <a:r>
              <a:rPr lang="en-GB" altLang="en-US" dirty="0"/>
              <a:t>should basic cashflows cost?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538736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9" y="0"/>
            <a:ext cx="547184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D2681D-012A-4BCE-846F-228D9AF42E63}" type="slidenum">
              <a:rPr lang="en-GB" altLang="en-US" sz="1800" smtClean="0"/>
              <a:pPr>
                <a:spcBef>
                  <a:spcPct val="0"/>
                </a:spcBef>
              </a:pPr>
              <a:t>35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(2 </a:t>
            </a:r>
            <a:r>
              <a:rPr lang="en-GB" altLang="en-US" dirty="0" smtClean="0"/>
              <a:t>of 14)</a:t>
            </a:r>
            <a:endParaRPr lang="en-GB" alt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mark-to-market taken as implying using gilt yields</a:t>
            </a:r>
          </a:p>
          <a:p>
            <a:pPr lvl="1" eaLnBrk="1" hangingPunct="1"/>
            <a:r>
              <a:rPr lang="en-GB" altLang="en-US" dirty="0"/>
              <a:t>conventional gilts for nominal benefits</a:t>
            </a:r>
          </a:p>
          <a:p>
            <a:pPr lvl="1" eaLnBrk="1" hangingPunct="1"/>
            <a:r>
              <a:rPr lang="en-GB" altLang="en-US" dirty="0"/>
              <a:t>index-linked gilts for inflationary benefits</a:t>
            </a:r>
          </a:p>
          <a:p>
            <a:pPr eaLnBrk="1" hangingPunct="1"/>
            <a:r>
              <a:rPr lang="en-GB" altLang="en-US" dirty="0"/>
              <a:t>simplistic but near enough (margins will be common)</a:t>
            </a:r>
          </a:p>
          <a:p>
            <a:pPr eaLnBrk="1" hangingPunct="1"/>
            <a:r>
              <a:rPr lang="en-GB" altLang="en-US" dirty="0"/>
              <a:t>off-market allows longer-term approach</a:t>
            </a:r>
          </a:p>
          <a:p>
            <a:pPr eaLnBrk="1" hangingPunct="1"/>
            <a:r>
              <a:rPr lang="en-GB" altLang="en-US" dirty="0"/>
              <a:t>aligned to intended investment policy</a:t>
            </a:r>
          </a:p>
          <a:p>
            <a:pPr eaLnBrk="1" hangingPunct="1"/>
            <a:r>
              <a:rPr lang="en-GB" altLang="en-US" dirty="0"/>
              <a:t>how far away from desired destination will we be?</a:t>
            </a:r>
          </a:p>
          <a:p>
            <a:pPr eaLnBrk="1" hangingPunct="1"/>
            <a:r>
              <a:rPr lang="en-GB" altLang="en-US" dirty="0"/>
              <a:t>how should initial pricing discount rate be varied?</a:t>
            </a:r>
          </a:p>
          <a:p>
            <a:pPr eaLnBrk="1" hangingPunct="1"/>
            <a:r>
              <a:rPr lang="en-GB" altLang="en-US" dirty="0"/>
              <a:t>how significant are those variations from initial pricing?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754760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0"/>
            <a:ext cx="5543849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E55FD9-AAFC-48AE-A519-CF15394C5E03}" type="slidenum">
              <a:rPr lang="en-GB" altLang="en-US" sz="1800" smtClean="0"/>
              <a:pPr>
                <a:spcBef>
                  <a:spcPct val="0"/>
                </a:spcBef>
              </a:pPr>
              <a:t>36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(3 of 14)</a:t>
            </a:r>
            <a:endParaRPr lang="en-GB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75252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how can we set </a:t>
            </a:r>
            <a:r>
              <a:rPr lang="en-GB" altLang="en-US" dirty="0"/>
              <a:t>discount </a:t>
            </a:r>
            <a:r>
              <a:rPr lang="en-GB" altLang="en-US" dirty="0" smtClean="0"/>
              <a:t>rates?</a:t>
            </a:r>
          </a:p>
          <a:p>
            <a:pPr eaLnBrk="1" hangingPunct="1"/>
            <a:r>
              <a:rPr lang="en-GB" altLang="en-US" dirty="0" smtClean="0"/>
              <a:t>… which need to be consistent with returns</a:t>
            </a:r>
          </a:p>
          <a:p>
            <a:pPr eaLnBrk="1" hangingPunct="1"/>
            <a:r>
              <a:rPr lang="en-GB" altLang="en-US" dirty="0" smtClean="0"/>
              <a:t>… otherwise systematic bias introduced</a:t>
            </a:r>
          </a:p>
          <a:p>
            <a:pPr eaLnBrk="1" hangingPunct="1"/>
            <a:r>
              <a:rPr lang="en-GB" altLang="en-US" dirty="0" smtClean="0"/>
              <a:t>… which is the problem with accounting numbers</a:t>
            </a:r>
            <a:endParaRPr lang="en-GB" altLang="en-US" dirty="0"/>
          </a:p>
          <a:p>
            <a:pPr eaLnBrk="1" hangingPunct="1"/>
            <a:r>
              <a:rPr lang="en-GB" dirty="0"/>
              <a:t>Pension Fund Valuations &amp; Market Values </a:t>
            </a:r>
            <a:r>
              <a:rPr lang="en-GB" dirty="0" smtClean="0"/>
              <a:t>WP</a:t>
            </a:r>
          </a:p>
          <a:p>
            <a:pPr lvl="1" eaLnBrk="1" hangingPunct="1"/>
            <a:r>
              <a:rPr lang="en-GB" dirty="0" smtClean="0"/>
              <a:t>report presented at Staple Inn 25 Oct 1999</a:t>
            </a:r>
            <a:endParaRPr lang="en-GB" dirty="0"/>
          </a:p>
          <a:p>
            <a:pPr eaLnBrk="1" hangingPunct="1"/>
            <a:r>
              <a:rPr lang="en-GB" altLang="en-US" dirty="0"/>
              <a:t>Valuation Rates of Interest WP followed on</a:t>
            </a:r>
          </a:p>
          <a:p>
            <a:pPr lvl="1" eaLnBrk="1" hangingPunct="1"/>
            <a:r>
              <a:rPr lang="en-GB" altLang="en-US" dirty="0"/>
              <a:t>from Jan 2003 until </a:t>
            </a:r>
            <a:r>
              <a:rPr lang="en-GB" altLang="en-US" dirty="0" smtClean="0"/>
              <a:t>late </a:t>
            </a:r>
            <a:r>
              <a:rPr lang="en-GB" altLang="en-US" dirty="0"/>
              <a:t>2004, closed down </a:t>
            </a:r>
            <a:r>
              <a:rPr lang="en-GB" altLang="en-US" dirty="0" smtClean="0"/>
              <a:t>peremptorily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I was privileged to be a member of both WPs</a:t>
            </a:r>
          </a:p>
          <a:p>
            <a:pPr eaLnBrk="1" hangingPunct="1"/>
            <a:r>
              <a:rPr lang="en-GB" altLang="en-US" dirty="0" smtClean="0"/>
              <a:t>VRIWP </a:t>
            </a:r>
            <a:r>
              <a:rPr lang="en-GB" altLang="en-US" dirty="0"/>
              <a:t>concluded that multiple approach had </a:t>
            </a:r>
            <a:r>
              <a:rPr lang="en-GB" altLang="en-US" dirty="0" smtClean="0"/>
              <a:t>potential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1074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1194B-B1A7-48D3-9006-FD1FB31903BF}" type="slidenum">
              <a:rPr lang="en-GB" altLang="en-US" sz="1800" smtClean="0"/>
              <a:pPr>
                <a:spcBef>
                  <a:spcPct val="0"/>
                </a:spcBef>
              </a:pPr>
              <a:t>37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(4 of 14)</a:t>
            </a:r>
            <a:endParaRPr lang="en-GB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1605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six asset portfolios</a:t>
            </a:r>
          </a:p>
          <a:p>
            <a:pPr lvl="1" eaLnBrk="1" hangingPunct="1"/>
            <a:r>
              <a:rPr lang="en-GB" altLang="en-US" dirty="0"/>
              <a:t>conventional gilts alone</a:t>
            </a:r>
          </a:p>
          <a:p>
            <a:pPr lvl="1" eaLnBrk="1" hangingPunct="1"/>
            <a:r>
              <a:rPr lang="en-GB" altLang="en-US" dirty="0"/>
              <a:t>index-linked gilts alone</a:t>
            </a:r>
          </a:p>
          <a:p>
            <a:pPr lvl="1" eaLnBrk="1" hangingPunct="1"/>
            <a:r>
              <a:rPr lang="en-GB" altLang="en-US" dirty="0"/>
              <a:t>equities alone</a:t>
            </a:r>
          </a:p>
          <a:p>
            <a:pPr lvl="1" eaLnBrk="1" hangingPunct="1"/>
            <a:r>
              <a:rPr lang="en-GB" altLang="en-US" dirty="0"/>
              <a:t>three 50:50 combinations</a:t>
            </a:r>
          </a:p>
          <a:p>
            <a:pPr eaLnBrk="1" hangingPunct="1"/>
            <a:r>
              <a:rPr lang="en-GB" altLang="en-US" dirty="0" smtClean="0"/>
              <a:t>ILGs not much use for nominal cashflows</a:t>
            </a:r>
          </a:p>
          <a:p>
            <a:pPr eaLnBrk="1" hangingPunct="1"/>
            <a:r>
              <a:rPr lang="en-GB" altLang="en-US" b="1" u="sng" dirty="0" smtClean="0"/>
              <a:t>potential </a:t>
            </a:r>
            <a:r>
              <a:rPr lang="en-GB" altLang="en-US" b="1" u="sng" dirty="0"/>
              <a:t>return on UK index-linked gilts</a:t>
            </a:r>
          </a:p>
          <a:p>
            <a:pPr lvl="1" eaLnBrk="1" hangingPunct="1"/>
            <a:r>
              <a:rPr lang="en-GB" altLang="en-US" dirty="0"/>
              <a:t>assumption: initial yield + expected long inflation + 1% pa</a:t>
            </a:r>
          </a:p>
          <a:p>
            <a:pPr lvl="1" eaLnBrk="1" hangingPunct="1"/>
            <a:r>
              <a:rPr lang="en-GB" altLang="en-US" dirty="0"/>
              <a:t>experience: consistent with results from www.ukrpi.com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8275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0"/>
            <a:ext cx="5687865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B78972-346B-4BCC-AA13-F64C454EF683}" type="slidenum">
              <a:rPr lang="en-GB" altLang="en-US" sz="1800" smtClean="0"/>
              <a:pPr>
                <a:spcBef>
                  <a:spcPct val="0"/>
                </a:spcBef>
              </a:pPr>
              <a:t>38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(5 of 14)</a:t>
            </a:r>
            <a:endParaRPr lang="en-GB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46089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b="1" u="sng" dirty="0" smtClean="0"/>
              <a:t>potential </a:t>
            </a:r>
            <a:r>
              <a:rPr lang="en-GB" altLang="en-US" b="1" u="sng" dirty="0"/>
              <a:t>return </a:t>
            </a:r>
            <a:r>
              <a:rPr lang="en-GB" altLang="en-US" b="1" u="sng" dirty="0" smtClean="0"/>
              <a:t>on UK equities</a:t>
            </a:r>
          </a:p>
          <a:p>
            <a:pPr marL="457200" lvl="1" indent="0" eaLnBrk="1" hangingPunct="1"/>
            <a:r>
              <a:rPr lang="en-GB" altLang="en-US" dirty="0" smtClean="0"/>
              <a:t>actual experience       2.67</a:t>
            </a:r>
          </a:p>
          <a:p>
            <a:pPr marL="457200" lvl="1" indent="0" eaLnBrk="1" hangingPunct="1"/>
            <a:r>
              <a:rPr lang="en-GB" altLang="en-US" dirty="0" smtClean="0"/>
              <a:t>random : correl Y      3.25</a:t>
            </a:r>
          </a:p>
          <a:p>
            <a:pPr marL="457200" lvl="1" indent="0" eaLnBrk="1" hangingPunct="1"/>
            <a:r>
              <a:rPr lang="en-GB" altLang="en-US" dirty="0" smtClean="0"/>
              <a:t>random : correl N      3.11</a:t>
            </a:r>
          </a:p>
          <a:p>
            <a:pPr marL="57150" indent="0" eaLnBrk="1" hangingPunct="1"/>
            <a:r>
              <a:rPr lang="en-GB" altLang="en-US" dirty="0" smtClean="0"/>
              <a:t>assumption made        3.00</a:t>
            </a:r>
          </a:p>
          <a:p>
            <a:pPr marL="57150" indent="0" eaLnBrk="1" hangingPunct="1"/>
            <a:r>
              <a:rPr lang="en-GB" altLang="en-US" b="1" u="sng" dirty="0"/>
              <a:t>potential return on UK conventional </a:t>
            </a:r>
            <a:r>
              <a:rPr lang="en-GB" altLang="en-US" b="1" u="sng" dirty="0" smtClean="0"/>
              <a:t>gilts</a:t>
            </a:r>
          </a:p>
          <a:p>
            <a:pPr marL="457200" lvl="1" indent="0" eaLnBrk="1" hangingPunct="1"/>
            <a:r>
              <a:rPr lang="en-GB" altLang="en-US" dirty="0"/>
              <a:t>actual experience      </a:t>
            </a:r>
            <a:r>
              <a:rPr lang="en-GB" altLang="en-US" dirty="0" smtClean="0"/>
              <a:t> 0.99</a:t>
            </a:r>
            <a:endParaRPr lang="en-GB" altLang="en-US" dirty="0"/>
          </a:p>
          <a:p>
            <a:pPr marL="457200" lvl="1" indent="0" eaLnBrk="1" hangingPunct="1"/>
            <a:r>
              <a:rPr lang="en-GB" altLang="en-US" dirty="0"/>
              <a:t>random : correl Y      </a:t>
            </a:r>
            <a:r>
              <a:rPr lang="en-GB" altLang="en-US" dirty="0" smtClean="0"/>
              <a:t>1.67</a:t>
            </a:r>
            <a:endParaRPr lang="en-GB" altLang="en-US" dirty="0"/>
          </a:p>
          <a:p>
            <a:pPr marL="457200" lvl="1" indent="0" eaLnBrk="1" hangingPunct="1"/>
            <a:r>
              <a:rPr lang="en-GB" altLang="en-US" dirty="0"/>
              <a:t>random : correl N      </a:t>
            </a:r>
            <a:r>
              <a:rPr lang="en-GB" altLang="en-US" dirty="0" smtClean="0"/>
              <a:t>1.30</a:t>
            </a:r>
          </a:p>
          <a:p>
            <a:pPr marL="57150" indent="0" eaLnBrk="1" hangingPunct="1"/>
            <a:r>
              <a:rPr lang="en-GB" altLang="en-US" dirty="0" smtClean="0"/>
              <a:t>assumption </a:t>
            </a:r>
            <a:r>
              <a:rPr lang="en-GB" altLang="en-US" dirty="0"/>
              <a:t>made     </a:t>
            </a:r>
            <a:r>
              <a:rPr lang="en-GB" altLang="en-US" dirty="0" smtClean="0"/>
              <a:t>   1.25</a:t>
            </a:r>
            <a:endParaRPr lang="en-GB" altLang="en-US" dirty="0"/>
          </a:p>
          <a:p>
            <a:pPr marL="57150" indent="0" eaLnBrk="1" hangingPunct="1"/>
            <a:endParaRPr lang="en-GB" altLang="en-US" dirty="0"/>
          </a:p>
          <a:p>
            <a:pPr marL="57150" indent="0" eaLnBrk="1" hangingPunct="1"/>
            <a:endParaRPr lang="en-GB" altLang="en-US" b="1" u="sng" dirty="0"/>
          </a:p>
          <a:p>
            <a:pPr marL="57150" indent="0"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8275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0"/>
            <a:ext cx="5687865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B78972-346B-4BCC-AA13-F64C454EF683}" type="slidenum">
              <a:rPr lang="en-GB" altLang="en-US" sz="1800" smtClean="0"/>
              <a:pPr>
                <a:spcBef>
                  <a:spcPct val="0"/>
                </a:spcBef>
              </a:pPr>
              <a:t>39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500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25070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0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695E09-19FB-4FF8-911C-72B00A80724E}" type="slidenum">
              <a:rPr lang="en-GB" altLang="en-US" sz="1800" smtClean="0"/>
              <a:pPr>
                <a:spcBef>
                  <a:spcPct val="0"/>
                </a:spcBef>
              </a:pPr>
              <a:t>4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setting scene (2 of 2)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original focus was funded UK DB pension schemes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trustees and sponsors (who seek and consider advice)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mustn't ignore potential for sudden shocks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… but don't be too pessimistic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pension schemes originally created to protect people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… they're not just financial entities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society, especially EU, has pushed for guarantees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“best” really can be enemy of “good” (Confucius)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now focussing upon long-term discount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for best estimates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(6 of 14)</a:t>
            </a:r>
            <a:endParaRPr lang="en-GB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/>
          <a:lstStyle/>
          <a:p>
            <a:pPr eaLnBrk="1" hangingPunct="1"/>
            <a:r>
              <a:rPr lang="en-GB" altLang="en-US" dirty="0"/>
              <a:t>first chart (“fund”) has 6 selectors on right (2 variables)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/>
              <a:t>contract (annuity or endowment)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benefits inflation-protected (“Y” or “N”)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approach (“mark-to-market” or “off-market”)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stage (“baseline” or “adjusted”)</a:t>
            </a:r>
          </a:p>
          <a:p>
            <a:pPr lvl="1" eaLnBrk="1" hangingPunct="1"/>
            <a:r>
              <a:rPr lang="en-GB" altLang="en-US" dirty="0"/>
              <a:t>“adjusted” reflects correct original estimate (back-solved)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assets portfolio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statistic of interest</a:t>
            </a:r>
          </a:p>
          <a:p>
            <a:pPr eaLnBrk="1" hangingPunct="1"/>
            <a:r>
              <a:rPr lang="en-GB" altLang="en-US" dirty="0"/>
              <a:t>correlations (either variable) toggled at foot of chart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1074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1194B-B1A7-48D3-9006-FD1FB31903BF}" type="slidenum">
              <a:rPr lang="en-GB" altLang="en-US" sz="1800" smtClean="0"/>
              <a:pPr>
                <a:spcBef>
                  <a:spcPct val="0"/>
                </a:spcBef>
              </a:pPr>
              <a:t>40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74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simple financial contracts </a:t>
            </a:r>
            <a:r>
              <a:rPr lang="en-GB" altLang="en-US" dirty="0" smtClean="0"/>
              <a:t>(7 of 14)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394720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0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41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4909" name="ShockwaveFlash1" r:id="rId2" imgW="8280360" imgH="4753080"/>
        </mc:Choice>
        <mc:Fallback>
          <p:control name="ShockwaveFlash1" r:id="rId2" imgW="8280360" imgH="475308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23850" y="1412875"/>
                  <a:ext cx="8280400" cy="4752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752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(8 of 14)</a:t>
            </a:r>
            <a:endParaRPr lang="en-GB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33427" y="134076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simplicity is harder than it </a:t>
            </a:r>
            <a:r>
              <a:rPr lang="en-GB" altLang="en-US" dirty="0" smtClean="0"/>
              <a:t>looks (Dolly </a:t>
            </a:r>
            <a:r>
              <a:rPr lang="en-GB" altLang="en-US" dirty="0"/>
              <a:t>Parton </a:t>
            </a:r>
            <a:r>
              <a:rPr lang="en-GB" altLang="en-US" dirty="0" smtClean="0"/>
              <a:t>lemma)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multiples used </a:t>
            </a:r>
            <a:r>
              <a:rPr lang="en-GB" altLang="en-US" dirty="0"/>
              <a:t>higher than actual experience</a:t>
            </a:r>
          </a:p>
          <a:p>
            <a:pPr lvl="1" eaLnBrk="1" hangingPunct="1"/>
            <a:r>
              <a:rPr lang="en-GB" altLang="en-US" dirty="0"/>
              <a:t>3.00 v 2.67 (Eq) and 1.25 v </a:t>
            </a:r>
            <a:r>
              <a:rPr lang="en-GB" altLang="en-US" dirty="0" smtClean="0"/>
              <a:t>0.99 </a:t>
            </a:r>
            <a:r>
              <a:rPr lang="en-GB" altLang="en-US" dirty="0"/>
              <a:t>(Fi)</a:t>
            </a:r>
          </a:p>
          <a:p>
            <a:pPr lvl="1" eaLnBrk="1" hangingPunct="1"/>
            <a:r>
              <a:rPr lang="en-GB" altLang="en-US" dirty="0"/>
              <a:t>higher multiples justified by random experience</a:t>
            </a:r>
          </a:p>
          <a:p>
            <a:pPr lvl="1" eaLnBrk="1" hangingPunct="1"/>
            <a:r>
              <a:rPr lang="en-GB" altLang="en-US" dirty="0"/>
              <a:t>especially if correlated random variables used</a:t>
            </a:r>
          </a:p>
          <a:p>
            <a:pPr eaLnBrk="1" hangingPunct="1"/>
            <a:r>
              <a:rPr lang="en-GB" altLang="en-US" dirty="0"/>
              <a:t>seem reasonable to me, other approaches could work</a:t>
            </a:r>
          </a:p>
          <a:p>
            <a:pPr eaLnBrk="1" hangingPunct="1"/>
            <a:r>
              <a:rPr lang="en-GB" altLang="en-US" dirty="0" smtClean="0"/>
              <a:t>yes</a:t>
            </a:r>
            <a:r>
              <a:rPr lang="en-GB" altLang="en-US" dirty="0"/>
              <a:t>, fund tended to run away beyond desired outcome</a:t>
            </a:r>
          </a:p>
          <a:p>
            <a:pPr eaLnBrk="1" hangingPunct="1"/>
            <a:r>
              <a:rPr lang="en-GB" altLang="en-US" dirty="0"/>
              <a:t>… implying that initial discount rate was too low</a:t>
            </a:r>
          </a:p>
          <a:p>
            <a:pPr lvl="1" eaLnBrk="1" hangingPunct="1"/>
            <a:r>
              <a:rPr lang="en-GB" altLang="en-US" dirty="0"/>
              <a:t>… for budgeting purposes – which is our </a:t>
            </a:r>
            <a:r>
              <a:rPr lang="en-GB" altLang="en-US" dirty="0" smtClean="0"/>
              <a:t>target</a:t>
            </a:r>
          </a:p>
          <a:p>
            <a:pPr lvl="1" eaLnBrk="1" hangingPunct="1"/>
            <a:r>
              <a:rPr lang="en-GB" altLang="en-US" dirty="0" smtClean="0"/>
              <a:t>best estimate needs to be defined before prudence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8275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9" y="0"/>
            <a:ext cx="547184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B77914-30F9-4C03-A39C-EB990960B77C}" type="slidenum">
              <a:rPr lang="en-GB" altLang="en-US" sz="1800" smtClean="0"/>
              <a:pPr>
                <a:spcBef>
                  <a:spcPct val="0"/>
                </a:spcBef>
              </a:pPr>
              <a:t>42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(9 of 14)</a:t>
            </a:r>
            <a:endParaRPr lang="en-GB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752528"/>
          </a:xfrm>
        </p:spPr>
        <p:txBody>
          <a:bodyPr/>
          <a:lstStyle/>
          <a:p>
            <a:pPr eaLnBrk="1" hangingPunct="1"/>
            <a:r>
              <a:rPr lang="en-GB" altLang="en-US" dirty="0"/>
              <a:t>second chart has 4 selectors on right (1 variable)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/>
              <a:t>contract (annuity or endowment)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benefits inflation-protected (“Y” or “N”)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assets portfolio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altLang="en-US" dirty="0"/>
              <a:t>statistic of interest</a:t>
            </a:r>
          </a:p>
          <a:p>
            <a:pPr marL="400050" lvl="1" indent="0" eaLnBrk="1" hangingPunct="1"/>
            <a:r>
              <a:rPr lang="en-GB" altLang="en-US" dirty="0"/>
              <a:t>statistic doesn’t apply to “significance” tab</a:t>
            </a:r>
          </a:p>
          <a:p>
            <a:pPr marL="0" indent="0" eaLnBrk="1" hangingPunct="1"/>
            <a:r>
              <a:rPr lang="en-GB" altLang="en-US" dirty="0"/>
              <a:t>four tabs covering: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/>
              <a:t>stage (“baseline”, “adjusted” and </a:t>
            </a:r>
            <a:r>
              <a:rPr lang="en-GB" altLang="en-US" sz="2400" dirty="0" smtClean="0"/>
              <a:t>“required adjustment</a:t>
            </a:r>
            <a:r>
              <a:rPr lang="en-GB" altLang="en-US" sz="2400" dirty="0"/>
              <a:t>”)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/>
              <a:t>correlations on different </a:t>
            </a:r>
            <a:r>
              <a:rPr lang="en-GB" altLang="en-US" sz="2400" dirty="0" smtClean="0"/>
              <a:t>tabs, differences on separate tab</a:t>
            </a:r>
            <a:endParaRPr lang="en-GB" altLang="en-US" sz="2400" dirty="0"/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/>
              <a:t>approach (“mark-to-market” or “off-market”)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1074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1194B-B1A7-48D3-9006-FD1FB31903BF}" type="slidenum">
              <a:rPr lang="en-GB" altLang="en-US" sz="1800" smtClean="0"/>
              <a:pPr>
                <a:spcBef>
                  <a:spcPct val="0"/>
                </a:spcBef>
              </a:pPr>
              <a:t>43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752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(10 of 14)</a:t>
            </a:r>
            <a:endParaRPr lang="en-GB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75252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worked example, means for RPI-linked endowment</a:t>
            </a:r>
          </a:p>
          <a:p>
            <a:pPr eaLnBrk="1" hangingPunct="1"/>
            <a:r>
              <a:rPr lang="en-GB" altLang="en-US" dirty="0" smtClean="0"/>
              <a:t>variables correlated (“CorrelYes” tab)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assets 100% equities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highest chart shows where we would have started</a:t>
            </a:r>
          </a:p>
          <a:p>
            <a:pPr lvl="1" eaLnBrk="1" hangingPunct="1"/>
            <a:r>
              <a:rPr lang="en-GB" altLang="en-US" dirty="0" smtClean="0"/>
              <a:t>on-market =&gt; 2.28 % pa; off-market </a:t>
            </a:r>
            <a:r>
              <a:rPr lang="en-GB" altLang="en-US" dirty="0"/>
              <a:t>=&gt; </a:t>
            </a:r>
            <a:r>
              <a:rPr lang="en-GB" altLang="en-US" dirty="0" smtClean="0"/>
              <a:t>5.43 </a:t>
            </a:r>
            <a:r>
              <a:rPr lang="en-GB" altLang="en-US" dirty="0"/>
              <a:t>% </a:t>
            </a:r>
            <a:r>
              <a:rPr lang="en-GB" altLang="en-US" dirty="0" smtClean="0"/>
              <a:t>pa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middle </a:t>
            </a:r>
            <a:r>
              <a:rPr lang="en-GB" altLang="en-US" dirty="0"/>
              <a:t>chart shows where we </a:t>
            </a:r>
            <a:r>
              <a:rPr lang="en-GB" altLang="en-US" dirty="0" smtClean="0"/>
              <a:t>need to be to hit target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on-market =&gt; </a:t>
            </a:r>
            <a:r>
              <a:rPr lang="en-GB" altLang="en-US" dirty="0" smtClean="0"/>
              <a:t>7.11 </a:t>
            </a:r>
            <a:r>
              <a:rPr lang="en-GB" altLang="en-US" dirty="0"/>
              <a:t>% pa; off-market =&gt; </a:t>
            </a:r>
            <a:r>
              <a:rPr lang="en-GB" altLang="en-US" dirty="0" smtClean="0"/>
              <a:t>7.11 </a:t>
            </a:r>
            <a:r>
              <a:rPr lang="en-GB" altLang="en-US" dirty="0"/>
              <a:t>% </a:t>
            </a:r>
            <a:r>
              <a:rPr lang="en-GB" altLang="en-US" dirty="0" smtClean="0"/>
              <a:t>pa</a:t>
            </a:r>
          </a:p>
          <a:p>
            <a:pPr lvl="1" eaLnBrk="1" hangingPunct="1"/>
            <a:r>
              <a:rPr lang="en-GB" altLang="en-US" dirty="0" smtClean="0"/>
              <a:t>identical cashflows, of course they must be the same!</a:t>
            </a:r>
          </a:p>
          <a:p>
            <a:pPr eaLnBrk="1" hangingPunct="1"/>
            <a:r>
              <a:rPr lang="en-GB" altLang="en-US" dirty="0" smtClean="0"/>
              <a:t>lowest </a:t>
            </a:r>
            <a:r>
              <a:rPr lang="en-GB" altLang="en-US" dirty="0"/>
              <a:t>chart shows </a:t>
            </a:r>
            <a:r>
              <a:rPr lang="en-GB" altLang="en-US" dirty="0" smtClean="0"/>
              <a:t>the adjustments required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on-market =&gt; </a:t>
            </a:r>
            <a:r>
              <a:rPr lang="en-GB" altLang="en-US" dirty="0" smtClean="0"/>
              <a:t>4.83 </a:t>
            </a:r>
            <a:r>
              <a:rPr lang="en-GB" altLang="en-US" dirty="0"/>
              <a:t>% pa; off-market =&gt; </a:t>
            </a:r>
            <a:r>
              <a:rPr lang="en-GB" altLang="en-US" dirty="0" smtClean="0"/>
              <a:t>1.68 </a:t>
            </a:r>
            <a:r>
              <a:rPr lang="en-GB" altLang="en-US" dirty="0"/>
              <a:t>% pa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1074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1194B-B1A7-48D3-9006-FD1FB31903BF}" type="slidenum">
              <a:rPr lang="en-GB" altLang="en-US" sz="1800" smtClean="0"/>
              <a:pPr>
                <a:spcBef>
                  <a:spcPct val="0"/>
                </a:spcBef>
              </a:pPr>
              <a:t>44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11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</a:t>
            </a:r>
            <a:r>
              <a:rPr lang="en-GB" altLang="en-US" dirty="0" smtClean="0"/>
              <a:t>(11 of 14)</a:t>
            </a:r>
            <a:endParaRPr lang="en-GB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61074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7D006-DB39-4A88-B6B3-31A370DFB778}" type="slidenum">
              <a:rPr lang="en-GB" altLang="en-US" sz="1800" smtClean="0"/>
              <a:pPr>
                <a:spcBef>
                  <a:spcPct val="0"/>
                </a:spcBef>
              </a:pPr>
              <a:t>45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6743" name="ShockwaveFlash1" r:id="rId2" imgW="8207280" imgH="4751280"/>
        </mc:Choice>
        <mc:Fallback>
          <p:control name="ShockwaveFlash1" r:id="rId2" imgW="8207280" imgH="47512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68313" y="1341438"/>
                  <a:ext cx="8207375" cy="4751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</a:t>
            </a:r>
            <a:r>
              <a:rPr lang="en-GB" altLang="en-US" dirty="0" smtClean="0"/>
              <a:t>12 of 14)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3200" u="none" dirty="0">
                <a:solidFill>
                  <a:schemeClr val="tx1"/>
                </a:solidFill>
              </a:rPr>
              <a:t>extracted mean adjustments (% pa)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0DA8B-B428-4F59-BD2D-A79471D21057}" type="slidenum">
              <a:rPr lang="en-GB" altLang="en-US" sz="1800" smtClean="0"/>
              <a:pPr>
                <a:spcBef>
                  <a:spcPct val="0"/>
                </a:spcBef>
              </a:pPr>
              <a:t>46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698387"/>
              </p:ext>
            </p:extLst>
          </p:nvPr>
        </p:nvGraphicFramePr>
        <p:xfrm>
          <a:off x="1100138" y="1773238"/>
          <a:ext cx="6518275" cy="43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7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13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142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endowment (Corr_Yes)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MV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OM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Delta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r>
                        <a:rPr lang="en-GB" sz="2000" b="1" u="sng" dirty="0"/>
                        <a:t>Linked (RPI)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Fi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1.91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1.74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0.17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Eq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4.83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1.68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3.15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IL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1.39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0.57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0.82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r>
                        <a:rPr lang="en-GB" sz="2000" b="1" u="sng" dirty="0"/>
                        <a:t>Nominal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Fi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1.83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0.12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1.71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Eq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4.88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0.00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4.88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IL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1.29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4.87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3.59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/>
            <a:r>
              <a:rPr lang="en-GB" altLang="en-US" dirty="0"/>
              <a:t>simple financial contracts (</a:t>
            </a:r>
            <a:r>
              <a:rPr lang="en-GB" altLang="en-US" dirty="0" smtClean="0"/>
              <a:t>13 of 14)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3200" u="none" dirty="0" smtClean="0"/>
              <a:t>mean adjustment</a:t>
            </a:r>
            <a:r>
              <a:rPr lang="en-GB" altLang="en-US" sz="3200" u="none" dirty="0" smtClean="0">
                <a:solidFill>
                  <a:schemeClr val="tx1"/>
                </a:solidFill>
              </a:rPr>
              <a:t>s : correlation impact (% </a:t>
            </a:r>
            <a:r>
              <a:rPr lang="en-GB" altLang="en-US" sz="3200" u="none" dirty="0">
                <a:solidFill>
                  <a:schemeClr val="tx1"/>
                </a:solidFill>
              </a:rPr>
              <a:t>pa)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0DA8B-B428-4F59-BD2D-A79471D21057}" type="slidenum">
              <a:rPr lang="en-GB" altLang="en-US" sz="1800" smtClean="0"/>
              <a:pPr>
                <a:spcBef>
                  <a:spcPct val="0"/>
                </a:spcBef>
              </a:pPr>
              <a:t>47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864552"/>
              </p:ext>
            </p:extLst>
          </p:nvPr>
        </p:nvGraphicFramePr>
        <p:xfrm>
          <a:off x="1100138" y="1773238"/>
          <a:ext cx="6518275" cy="43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77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13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14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endowment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MV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OM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Delta</a:t>
                      </a: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r>
                        <a:rPr lang="en-GB" sz="2000" b="1" u="sng" dirty="0"/>
                        <a:t>Linked (RPI)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Fi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1.94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2.61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0.68</a:t>
                      </a:r>
                      <a:endParaRPr lang="en-GB" sz="24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Eq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0.49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1.83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1.33</a:t>
                      </a:r>
                      <a:endParaRPr lang="en-GB" sz="24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IL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1.03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1.03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0.00</a:t>
                      </a:r>
                      <a:endParaRPr lang="en-GB" sz="24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r>
                        <a:rPr lang="en-GB" sz="2000" b="1" u="sng" dirty="0"/>
                        <a:t>Nominal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Fi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1.56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1.70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0.14</a:t>
                      </a:r>
                      <a:endParaRPr lang="en-GB" sz="24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Eq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0.01</a:t>
                      </a:r>
                      <a:endParaRPr lang="en-GB" sz="2400" dirty="0"/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0.85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0.84</a:t>
                      </a:r>
                      <a:endParaRPr lang="en-GB" sz="2400" dirty="0"/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r>
                        <a:rPr lang="en-GB" sz="2400" dirty="0"/>
                        <a:t>IL</a:t>
                      </a: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0.61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0.03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0.58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691" marB="4569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financial contracts (</a:t>
            </a:r>
            <a:r>
              <a:rPr lang="en-GB" altLang="en-US" dirty="0" smtClean="0"/>
              <a:t>14 of 14)</a:t>
            </a:r>
            <a:endParaRPr lang="en-GB" alt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how could we even have guessed how much in advance?</a:t>
            </a:r>
          </a:p>
          <a:p>
            <a:pPr eaLnBrk="1" hangingPunct="1"/>
            <a:r>
              <a:rPr lang="en-GB" altLang="en-US" dirty="0"/>
              <a:t>UK DB employers’ contributions </a:t>
            </a:r>
          </a:p>
          <a:p>
            <a:pPr lvl="1" eaLnBrk="1" hangingPunct="1"/>
            <a:r>
              <a:rPr lang="en-GB" altLang="en-US" dirty="0"/>
              <a:t>over 7 years [Q2 2009 – Q1 2016] {ONS MQ5}</a:t>
            </a:r>
          </a:p>
          <a:p>
            <a:pPr lvl="1" eaLnBrk="1" hangingPunct="1"/>
            <a:r>
              <a:rPr lang="en-GB" altLang="en-US" dirty="0"/>
              <a:t>total paid £246.8 b (special £102.2 b, 71% of normal)</a:t>
            </a:r>
          </a:p>
          <a:p>
            <a:pPr eaLnBrk="1" hangingPunct="1"/>
            <a:r>
              <a:rPr lang="en-GB" altLang="en-US" dirty="0"/>
              <a:t>suppose discount rate under-estimated by 1.5 % </a:t>
            </a:r>
            <a:r>
              <a:rPr lang="en-GB" altLang="en-US" dirty="0" smtClean="0"/>
              <a:t>pa</a:t>
            </a:r>
          </a:p>
          <a:p>
            <a:pPr lvl="1" eaLnBrk="1" hangingPunct="1"/>
            <a:r>
              <a:rPr lang="en-GB" altLang="en-US" dirty="0" smtClean="0"/>
              <a:t>can easily reach 1.0 % pa from inflation (ukrpi.com)</a:t>
            </a:r>
            <a:endParaRPr lang="en-GB" altLang="en-US" dirty="0"/>
          </a:p>
          <a:p>
            <a:pPr eaLnBrk="1" hangingPunct="1"/>
            <a:r>
              <a:rPr lang="en-GB" altLang="en-US" dirty="0"/>
              <a:t>implies at least 30% difference in </a:t>
            </a:r>
            <a:r>
              <a:rPr lang="en-GB" altLang="en-US" dirty="0" smtClean="0"/>
              <a:t>capital </a:t>
            </a:r>
            <a:r>
              <a:rPr lang="en-GB" altLang="en-US" dirty="0"/>
              <a:t>value</a:t>
            </a:r>
          </a:p>
          <a:p>
            <a:pPr eaLnBrk="1" hangingPunct="1"/>
            <a:r>
              <a:rPr lang="en-GB" altLang="en-US" dirty="0"/>
              <a:t>so at least £74 b (private sector) misallocated in UK</a:t>
            </a:r>
          </a:p>
          <a:p>
            <a:pPr lvl="1" eaLnBrk="1" hangingPunct="1"/>
            <a:r>
              <a:rPr lang="en-GB" altLang="en-US" dirty="0" smtClean="0"/>
              <a:t>my </a:t>
            </a:r>
            <a:r>
              <a:rPr lang="en-GB" altLang="en-US" dirty="0"/>
              <a:t>personal estimate</a:t>
            </a:r>
          </a:p>
          <a:p>
            <a:pPr lvl="1" eaLnBrk="1" hangingPunct="1"/>
            <a:r>
              <a:rPr lang="en-GB" altLang="en-US" dirty="0"/>
              <a:t>choose your own yield adjustment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51520" y="6233085"/>
            <a:ext cx="3034680" cy="476250"/>
          </a:xfrm>
        </p:spPr>
        <p:txBody>
          <a:bodyPr/>
          <a:lstStyle/>
          <a:p>
            <a:pPr lvl="1">
              <a:defRPr/>
            </a:pPr>
            <a:r>
              <a:rPr lang="it-IT" altLang="en-US" dirty="0" smtClean="0">
                <a:latin typeface="+mn-lt"/>
              </a:rPr>
              <a:t>DWP_DB_Consultation</a:t>
            </a:r>
            <a:endParaRPr lang="en-GB" alt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1" y="0"/>
            <a:ext cx="5543848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E83030-4FD1-4219-93C9-69845A3EC403}" type="slidenum">
              <a:rPr lang="en-GB" altLang="en-US" sz="1800" smtClean="0"/>
              <a:pPr>
                <a:spcBef>
                  <a:spcPct val="0"/>
                </a:spcBef>
              </a:pPr>
              <a:t>48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smoothing IS still relevant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most finance directors want to be able to budget</a:t>
            </a:r>
          </a:p>
          <a:p>
            <a:pPr eaLnBrk="1" hangingPunct="1"/>
            <a:r>
              <a:rPr lang="en-GB" altLang="en-US" dirty="0"/>
              <a:t>shareholders should be comfortable with concept</a:t>
            </a:r>
          </a:p>
          <a:p>
            <a:pPr eaLnBrk="1" hangingPunct="1"/>
            <a:r>
              <a:rPr lang="en-GB" altLang="en-US" dirty="0"/>
              <a:t>even analysts seem to smooth earnings </a:t>
            </a:r>
            <a:r>
              <a:rPr lang="en-GB" altLang="en-US" dirty="0" smtClean="0"/>
              <a:t>forecasts</a:t>
            </a:r>
          </a:p>
          <a:p>
            <a:pPr eaLnBrk="1" hangingPunct="1"/>
            <a:r>
              <a:rPr lang="en-GB" altLang="en-US" dirty="0" smtClean="0"/>
              <a:t>using </a:t>
            </a:r>
            <a:r>
              <a:rPr lang="en-GB" altLang="en-US" dirty="0"/>
              <a:t>dependent multiples </a:t>
            </a:r>
            <a:r>
              <a:rPr lang="en-GB" altLang="en-US" dirty="0" smtClean="0"/>
              <a:t>(industry, location, others?)</a:t>
            </a:r>
            <a:endParaRPr lang="en-GB" altLang="en-US" dirty="0"/>
          </a:p>
          <a:p>
            <a:pPr eaLnBrk="1" hangingPunct="1"/>
            <a:r>
              <a:rPr lang="en-GB" altLang="en-US" dirty="0"/>
              <a:t>analysts do not like profits warnings</a:t>
            </a:r>
          </a:p>
          <a:p>
            <a:pPr eaLnBrk="1" hangingPunct="1"/>
            <a:r>
              <a:rPr lang="en-GB" altLang="en-US" dirty="0"/>
              <a:t>actuaries used to tend to focus upon long-term</a:t>
            </a:r>
          </a:p>
          <a:p>
            <a:pPr eaLnBrk="1" hangingPunct="1"/>
            <a:r>
              <a:rPr lang="en-GB" altLang="en-US" dirty="0"/>
              <a:t>… </a:t>
            </a:r>
            <a:r>
              <a:rPr lang="en-GB" altLang="en-US" dirty="0" smtClean="0"/>
              <a:t>short-term seen as very </a:t>
            </a:r>
            <a:r>
              <a:rPr lang="en-GB" altLang="en-US" dirty="0"/>
              <a:t>poor indicator of </a:t>
            </a:r>
            <a:r>
              <a:rPr lang="en-GB" altLang="en-US" dirty="0" smtClean="0"/>
              <a:t>long-term</a:t>
            </a:r>
          </a:p>
          <a:p>
            <a:pPr eaLnBrk="1" hangingPunct="1"/>
            <a:r>
              <a:rPr lang="en-GB" altLang="en-US" dirty="0" smtClean="0"/>
              <a:t>… should still be seen </a:t>
            </a:r>
          </a:p>
          <a:p>
            <a:pPr eaLnBrk="1" hangingPunct="1"/>
            <a:r>
              <a:rPr lang="en-GB" altLang="en-US" dirty="0" smtClean="0"/>
              <a:t>need to revert to roots </a:t>
            </a:r>
            <a:r>
              <a:rPr lang="en-GB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GB" altLang="en-US" dirty="0" smtClean="0"/>
              <a:t> long-term survival is reality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178696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3" y="0"/>
            <a:ext cx="5615856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B8B30F-D6BC-49DC-9FDF-2E0851E22EDD}" type="slidenum">
              <a:rPr lang="en-GB" altLang="en-US" sz="1800" smtClean="0"/>
              <a:pPr>
                <a:spcBef>
                  <a:spcPct val="0"/>
                </a:spcBef>
              </a:pPr>
              <a:t>49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aims for this presentation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altLang="en-US" dirty="0"/>
              <a:t>seeking actuarial profession’s USP (my 2008 challenge</a:t>
            </a:r>
            <a:r>
              <a:rPr lang="en-GB" altLang="en-US" dirty="0" smtClean="0"/>
              <a:t>)</a:t>
            </a:r>
          </a:p>
          <a:p>
            <a:pPr lvl="1"/>
            <a:r>
              <a:rPr lang="en-GB" dirty="0" smtClean="0"/>
              <a:t>… perhaps “looking </a:t>
            </a:r>
            <a:r>
              <a:rPr lang="en-GB" b="1" dirty="0">
                <a:solidFill>
                  <a:srgbClr val="FF0000"/>
                </a:solidFill>
              </a:rPr>
              <a:t>beyond</a:t>
            </a:r>
            <a:r>
              <a:rPr lang="en-GB" dirty="0"/>
              <a:t>”, </a:t>
            </a:r>
            <a:r>
              <a:rPr lang="en-GB" dirty="0" smtClean="0"/>
              <a:t>rather than “looking </a:t>
            </a:r>
            <a:r>
              <a:rPr lang="en-GB" b="1" dirty="0" smtClean="0">
                <a:solidFill>
                  <a:srgbClr val="FF0000"/>
                </a:solidFill>
              </a:rPr>
              <a:t>at</a:t>
            </a:r>
            <a:r>
              <a:rPr lang="en-GB" dirty="0" smtClean="0"/>
              <a:t>”?</a:t>
            </a:r>
            <a:endParaRPr lang="en-GB" dirty="0"/>
          </a:p>
          <a:p>
            <a:r>
              <a:rPr lang="en-GB" altLang="en-US" dirty="0" smtClean="0"/>
              <a:t>trying </a:t>
            </a:r>
            <a:r>
              <a:rPr lang="en-GB" altLang="en-US" dirty="0"/>
              <a:t>to capture long-term dynamics of markets</a:t>
            </a:r>
          </a:p>
          <a:p>
            <a:r>
              <a:rPr lang="en-GB" altLang="en-US" dirty="0"/>
              <a:t>at least two specific weaknesses of financial markets:</a:t>
            </a:r>
          </a:p>
          <a:p>
            <a:pPr lvl="1"/>
            <a:r>
              <a:rPr lang="en-GB" altLang="en-US" dirty="0"/>
              <a:t>prone to herding (following trends for too long)</a:t>
            </a:r>
          </a:p>
          <a:p>
            <a:pPr lvl="1"/>
            <a:r>
              <a:rPr lang="en-GB" altLang="en-US" dirty="0"/>
              <a:t>inability to price tail risk (or even to perceive it)</a:t>
            </a:r>
          </a:p>
          <a:p>
            <a:r>
              <a:rPr lang="en-GB" altLang="en-US" dirty="0"/>
              <a:t>I’m not criticising scheme actuaries or regulator</a:t>
            </a:r>
          </a:p>
          <a:p>
            <a:pPr lvl="1"/>
            <a:r>
              <a:rPr lang="en-GB" altLang="en-US" dirty="0"/>
              <a:t>just framework within which they are forced to operate</a:t>
            </a:r>
          </a:p>
          <a:p>
            <a:r>
              <a:rPr lang="en-GB" altLang="en-US" dirty="0"/>
              <a:t>financial scientists need to follow evidence (GG or NA)</a:t>
            </a:r>
          </a:p>
          <a:p>
            <a:r>
              <a:rPr lang="en-GB" altLang="en-US" dirty="0"/>
              <a:t>… please suspend disbelief (or belief) until the 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0"/>
            <a:ext cx="5759873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AB5D7-26BD-4592-9177-EF7B90A7C686}" type="slidenum">
              <a:rPr lang="en-GB" altLang="en-US" sz="1800" smtClean="0"/>
              <a:pPr>
                <a:spcBef>
                  <a:spcPct val="0"/>
                </a:spcBef>
              </a:pPr>
              <a:t>5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DB funding inferences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DB PF trustees can and should form own views</a:t>
            </a:r>
          </a:p>
          <a:p>
            <a:pPr lvl="1" eaLnBrk="1" hangingPunct="1"/>
            <a:r>
              <a:rPr lang="en-GB" altLang="en-US" dirty="0"/>
              <a:t>off market </a:t>
            </a:r>
            <a:r>
              <a:rPr lang="en-GB" altLang="en-US" b="1" u="sng" dirty="0"/>
              <a:t>can</a:t>
            </a:r>
            <a:r>
              <a:rPr lang="en-GB" altLang="en-US" dirty="0"/>
              <a:t> be (</a:t>
            </a:r>
            <a:r>
              <a:rPr lang="en-GB" altLang="en-US" b="1" dirty="0"/>
              <a:t>NOT “is”</a:t>
            </a:r>
            <a:r>
              <a:rPr lang="en-GB" altLang="en-US" dirty="0"/>
              <a:t>) appropriate and rational</a:t>
            </a:r>
          </a:p>
          <a:p>
            <a:pPr eaLnBrk="1" hangingPunct="1"/>
            <a:r>
              <a:rPr lang="en-GB" altLang="en-US" dirty="0"/>
              <a:t>trustees/sponsor(s) should agree timeframe</a:t>
            </a:r>
          </a:p>
          <a:p>
            <a:pPr lvl="1" eaLnBrk="1" hangingPunct="1"/>
            <a:r>
              <a:rPr lang="en-GB" altLang="en-US" dirty="0"/>
              <a:t>scheme-specific/sponsor-specific</a:t>
            </a:r>
          </a:p>
          <a:p>
            <a:pPr eaLnBrk="1" hangingPunct="1"/>
            <a:r>
              <a:rPr lang="en-GB" altLang="en-US" dirty="0"/>
              <a:t>assets won’t be held forever (nothing is)</a:t>
            </a:r>
          </a:p>
          <a:p>
            <a:pPr eaLnBrk="1" hangingPunct="1"/>
            <a:r>
              <a:rPr lang="en-GB" altLang="en-US" dirty="0"/>
              <a:t>needn’t focus upon short-term alone</a:t>
            </a:r>
          </a:p>
          <a:p>
            <a:pPr lvl="1" eaLnBrk="1" hangingPunct="1"/>
            <a:r>
              <a:rPr lang="en-GB" altLang="en-US" dirty="0"/>
              <a:t>can’t simultaneously aim “long” </a:t>
            </a:r>
            <a:r>
              <a:rPr lang="en-GB" altLang="en-US" b="1" dirty="0"/>
              <a:t>and</a:t>
            </a:r>
            <a:r>
              <a:rPr lang="en-GB" altLang="en-US" dirty="0"/>
              <a:t> “short”</a:t>
            </a:r>
          </a:p>
          <a:p>
            <a:pPr eaLnBrk="1" hangingPunct="1"/>
            <a:r>
              <a:rPr lang="en-GB" altLang="en-US" dirty="0"/>
              <a:t>include equity returns for </a:t>
            </a:r>
            <a:r>
              <a:rPr lang="en-GB" altLang="en-US" b="1" dirty="0"/>
              <a:t>agreed</a:t>
            </a:r>
            <a:r>
              <a:rPr lang="en-GB" altLang="en-US" dirty="0"/>
              <a:t> timeframe</a:t>
            </a:r>
          </a:p>
          <a:p>
            <a:pPr lvl="1" eaLnBrk="1" hangingPunct="1"/>
            <a:r>
              <a:rPr lang="en-GB" altLang="en-US" dirty="0"/>
              <a:t>costs reduction rational/reasonable</a:t>
            </a:r>
          </a:p>
          <a:p>
            <a:pPr lvl="1" eaLnBrk="1" hangingPunct="1"/>
            <a:r>
              <a:rPr lang="en-GB" altLang="en-US" dirty="0"/>
              <a:t>short-term focus alone too volatile (IAS19)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826768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3" y="0"/>
            <a:ext cx="5975896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EBB88-B30F-4EBD-9DF5-59BDE838A9AA}" type="slidenum">
              <a:rPr lang="en-GB" altLang="en-US" sz="1800" smtClean="0"/>
              <a:pPr>
                <a:spcBef>
                  <a:spcPct val="0"/>
                </a:spcBef>
              </a:pPr>
              <a:t>50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relying upon discount </a:t>
            </a:r>
            <a:r>
              <a:rPr lang="en-GB" dirty="0" smtClean="0"/>
              <a:t>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capitalisation was original actuarial tool</a:t>
            </a:r>
          </a:p>
          <a:p>
            <a:pPr lvl="1" eaLnBrk="1" hangingPunct="1"/>
            <a:r>
              <a:rPr lang="en-GB" altLang="en-US" dirty="0"/>
              <a:t>all we had but no longer the only tool available</a:t>
            </a:r>
          </a:p>
          <a:p>
            <a:pPr lvl="1" eaLnBrk="1" hangingPunct="1"/>
            <a:r>
              <a:rPr lang="en-GB" altLang="en-US" dirty="0"/>
              <a:t>it obscures more than it reveals</a:t>
            </a:r>
          </a:p>
          <a:p>
            <a:pPr eaLnBrk="1" hangingPunct="1"/>
            <a:r>
              <a:rPr lang="en-GB" altLang="en-US" dirty="0"/>
              <a:t>discount rates are:</a:t>
            </a:r>
          </a:p>
          <a:p>
            <a:pPr lvl="1" eaLnBrk="1" hangingPunct="1"/>
            <a:r>
              <a:rPr lang="en-GB" altLang="en-US" dirty="0"/>
              <a:t>simple and simplistic</a:t>
            </a:r>
          </a:p>
          <a:p>
            <a:pPr lvl="1" eaLnBrk="1" hangingPunct="1"/>
            <a:r>
              <a:rPr lang="en-GB" altLang="en-US" dirty="0"/>
              <a:t>readily available to anyone</a:t>
            </a:r>
          </a:p>
          <a:p>
            <a:pPr lvl="1" eaLnBrk="1" hangingPunct="1"/>
            <a:r>
              <a:rPr lang="en-GB" altLang="en-US" dirty="0"/>
              <a:t>dangerous in both “wrong hands” and “right hands”</a:t>
            </a:r>
          </a:p>
          <a:p>
            <a:pPr eaLnBrk="1" hangingPunct="1"/>
            <a:r>
              <a:rPr lang="en-GB" altLang="en-US" dirty="0"/>
              <a:t>actuaries should stop using discount rates alone</a:t>
            </a:r>
          </a:p>
          <a:p>
            <a:pPr lvl="1" eaLnBrk="1" hangingPunct="1"/>
            <a:r>
              <a:rPr lang="en-GB" altLang="en-US" dirty="0"/>
              <a:t>for long-term projects</a:t>
            </a:r>
          </a:p>
          <a:p>
            <a:pPr lvl="1" eaLnBrk="1" hangingPunct="1"/>
            <a:r>
              <a:rPr lang="en-GB" altLang="en-US" dirty="0"/>
              <a:t>must inspect cashflows as part of the funding process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25070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0"/>
            <a:ext cx="5615857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51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95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conclusions drawn</a:t>
            </a:r>
            <a:endParaRPr lang="en-GB" alt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mortality has not been the real DB problem</a:t>
            </a:r>
          </a:p>
          <a:p>
            <a:pPr marL="400050" lvl="1" indent="0" eaLnBrk="1" hangingPunct="1"/>
            <a:r>
              <a:rPr lang="en-GB" altLang="en-US" dirty="0"/>
              <a:t>people have been living longer, yes</a:t>
            </a:r>
          </a:p>
          <a:p>
            <a:pPr marL="400050" lvl="1" indent="0" eaLnBrk="1" hangingPunct="1"/>
            <a:r>
              <a:rPr lang="en-GB" altLang="en-US" dirty="0"/>
              <a:t>financials generally far more significant than demographics</a:t>
            </a:r>
          </a:p>
          <a:p>
            <a:pPr eaLnBrk="1" hangingPunct="1"/>
            <a:r>
              <a:rPr lang="en-GB" altLang="en-US" dirty="0"/>
              <a:t>to define prudence, one needs best estimate benchmark</a:t>
            </a:r>
          </a:p>
          <a:p>
            <a:pPr lvl="1" eaLnBrk="1" hangingPunct="1"/>
            <a:r>
              <a:rPr lang="en-GB" altLang="en-US" dirty="0"/>
              <a:t>using bond yields alone may even be imprudent</a:t>
            </a:r>
          </a:p>
          <a:p>
            <a:pPr eaLnBrk="1" hangingPunct="1"/>
            <a:r>
              <a:rPr lang="en-GB" altLang="en-US" dirty="0" smtClean="0"/>
              <a:t>discount rates must realistically reflect assets to be held</a:t>
            </a:r>
          </a:p>
          <a:p>
            <a:pPr lvl="1" eaLnBrk="1" hangingPunct="1"/>
            <a:r>
              <a:rPr lang="en-GB" altLang="en-US" dirty="0" smtClean="0"/>
              <a:t>why overstate costs by ignoring reward?</a:t>
            </a:r>
            <a:endParaRPr lang="en-GB" altLang="en-US" dirty="0"/>
          </a:p>
          <a:p>
            <a:pPr eaLnBrk="1" hangingPunct="1"/>
            <a:r>
              <a:rPr lang="en-GB" dirty="0"/>
              <a:t>market prices have no predictive return power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if </a:t>
            </a:r>
            <a:r>
              <a:rPr lang="en-GB" altLang="en-US" dirty="0"/>
              <a:t>we can’t get simple things right…</a:t>
            </a:r>
          </a:p>
          <a:p>
            <a:pPr eaLnBrk="1" hangingPunct="1"/>
            <a:r>
              <a:rPr lang="en-GB" altLang="en-US" dirty="0"/>
              <a:t>… why should we think we can tackle complex stuff?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94720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9" y="0"/>
            <a:ext cx="583188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064322-2AF8-427E-863B-B7E109B8A4B3}" type="slidenum">
              <a:rPr lang="en-GB" altLang="en-US" sz="1800" smtClean="0"/>
              <a:pPr>
                <a:spcBef>
                  <a:spcPct val="0"/>
                </a:spcBef>
              </a:pPr>
              <a:t>52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48" y="355252"/>
            <a:ext cx="8229600" cy="1143000"/>
          </a:xfrm>
        </p:spPr>
        <p:txBody>
          <a:bodyPr/>
          <a:lstStyle/>
          <a:p>
            <a:r>
              <a:rPr lang="en-GB" dirty="0" smtClean="0"/>
              <a:t>personal responses to green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68" y="1268760"/>
            <a:ext cx="8229600" cy="4525963"/>
          </a:xfrm>
        </p:spPr>
        <p:txBody>
          <a:bodyPr/>
          <a:lstStyle/>
          <a:p>
            <a:r>
              <a:rPr lang="en-GB" b="1" u="sng" dirty="0" smtClean="0"/>
              <a:t>Q1: UK DB regime </a:t>
            </a:r>
            <a:r>
              <a:rPr lang="en-GB" b="1" u="sng" dirty="0"/>
              <a:t>should be amended in three </a:t>
            </a:r>
            <a:r>
              <a:rPr lang="en-GB" b="1" u="sng" dirty="0" smtClean="0"/>
              <a:t>ways</a:t>
            </a:r>
            <a:endParaRPr lang="en-GB" b="1" u="sng" dirty="0"/>
          </a:p>
          <a:p>
            <a:pPr lvl="1"/>
            <a:r>
              <a:rPr lang="en-GB" dirty="0" smtClean="0"/>
              <a:t>remove </a:t>
            </a:r>
            <a:r>
              <a:rPr lang="en-GB" dirty="0"/>
              <a:t>requirement </a:t>
            </a:r>
            <a:r>
              <a:rPr lang="en-GB" dirty="0" smtClean="0"/>
              <a:t>for assets to </a:t>
            </a:r>
            <a:r>
              <a:rPr lang="en-GB" dirty="0"/>
              <a:t>be taken at market </a:t>
            </a:r>
            <a:r>
              <a:rPr lang="en-GB" dirty="0" smtClean="0"/>
              <a:t>value</a:t>
            </a:r>
            <a:endParaRPr lang="en-GB" dirty="0"/>
          </a:p>
          <a:p>
            <a:pPr lvl="1"/>
            <a:r>
              <a:rPr lang="en-GB" dirty="0" smtClean="0"/>
              <a:t>where </a:t>
            </a:r>
            <a:r>
              <a:rPr lang="en-GB" dirty="0"/>
              <a:t>the trustees and sponsors agree to use stochastic cashflow projections, </a:t>
            </a:r>
            <a:r>
              <a:rPr lang="en-GB" dirty="0" smtClean="0"/>
              <a:t>remove </a:t>
            </a:r>
            <a:r>
              <a:rPr lang="en-GB" dirty="0"/>
              <a:t>requirement </a:t>
            </a:r>
            <a:r>
              <a:rPr lang="en-GB" dirty="0" smtClean="0"/>
              <a:t>for </a:t>
            </a:r>
            <a:r>
              <a:rPr lang="en-GB" dirty="0"/>
              <a:t>discounted capital value of future benefit cashflows </a:t>
            </a:r>
            <a:r>
              <a:rPr lang="en-GB" dirty="0" smtClean="0"/>
              <a:t>to be shown</a:t>
            </a:r>
            <a:endParaRPr lang="en-GB" dirty="0"/>
          </a:p>
          <a:p>
            <a:pPr lvl="1"/>
            <a:r>
              <a:rPr lang="en-GB" dirty="0" smtClean="0"/>
              <a:t>where </a:t>
            </a:r>
            <a:r>
              <a:rPr lang="en-GB" dirty="0"/>
              <a:t>discounting </a:t>
            </a:r>
            <a:r>
              <a:rPr lang="en-GB" dirty="0" smtClean="0"/>
              <a:t>used</a:t>
            </a:r>
            <a:r>
              <a:rPr lang="en-GB" dirty="0"/>
              <a:t>, rates </a:t>
            </a:r>
            <a:r>
              <a:rPr lang="en-GB" dirty="0" smtClean="0"/>
              <a:t>to </a:t>
            </a:r>
            <a:r>
              <a:rPr lang="en-GB" dirty="0"/>
              <a:t>be realistically based upon assets (as already permitted</a:t>
            </a:r>
            <a:r>
              <a:rPr lang="en-GB" dirty="0" smtClean="0"/>
              <a:t>), with any linkage </a:t>
            </a:r>
            <a:r>
              <a:rPr lang="en-GB" dirty="0"/>
              <a:t>to bonds </a:t>
            </a:r>
            <a:r>
              <a:rPr lang="en-GB" dirty="0" smtClean="0"/>
              <a:t>to </a:t>
            </a:r>
            <a:r>
              <a:rPr lang="en-GB" dirty="0"/>
              <a:t>be specifically justified as </a:t>
            </a:r>
            <a:r>
              <a:rPr lang="en-GB" dirty="0" smtClean="0"/>
              <a:t>appropriate</a:t>
            </a:r>
          </a:p>
          <a:p>
            <a:r>
              <a:rPr lang="en-GB" b="1" u="sng" dirty="0" smtClean="0"/>
              <a:t>Q2: members’ understanding of funding position</a:t>
            </a:r>
          </a:p>
          <a:p>
            <a:pPr lvl="1"/>
            <a:r>
              <a:rPr lang="en-GB" dirty="0" smtClean="0"/>
              <a:t>this must not be a driver as issues too complex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be as simple as, but no simpler than</a:t>
            </a:r>
            <a:r>
              <a:rPr lang="en-GB" dirty="0" smtClean="0"/>
              <a:t>, possible (Einstein)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2746649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9" y="0"/>
            <a:ext cx="5471840" cy="47625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Jon Spain : 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53</a:t>
            </a:fld>
            <a:r>
              <a:rPr lang="en-GB" altLang="en-US" dirty="0" smtClean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86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following evidence is essential</a:t>
            </a:r>
            <a:endParaRPr lang="en-GB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altLang="en-US" dirty="0" smtClean="0"/>
              <a:t>actuaries (financial scientists) </a:t>
            </a:r>
            <a:r>
              <a:rPr lang="en-GB" altLang="en-US" dirty="0"/>
              <a:t>need to follow evidence </a:t>
            </a:r>
            <a:endParaRPr lang="en-GB" altLang="en-US" dirty="0" smtClean="0"/>
          </a:p>
          <a:p>
            <a:r>
              <a:rPr lang="en-GB" altLang="en-US" dirty="0" smtClean="0"/>
              <a:t>“</a:t>
            </a:r>
            <a:r>
              <a:rPr lang="en-GB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every man a debtor to his </a:t>
            </a:r>
            <a:r>
              <a:rPr lang="en-GB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</a:t>
            </a:r>
            <a:r>
              <a:rPr lang="en-GB" altLang="en-US" dirty="0" smtClean="0"/>
              <a:t>” (Bacon)</a:t>
            </a:r>
            <a:endParaRPr lang="en-GB" altLang="en-US" dirty="0"/>
          </a:p>
          <a:p>
            <a:r>
              <a:rPr lang="en-GB" altLang="en-US" dirty="0" smtClean="0"/>
              <a:t>they interpret evidence available as experts</a:t>
            </a:r>
          </a:p>
          <a:p>
            <a:pPr lvl="1"/>
            <a:r>
              <a:rPr lang="en-GB" altLang="en-US" dirty="0" smtClean="0"/>
              <a:t>otherwise, they are contributing very little indeed</a:t>
            </a:r>
          </a:p>
          <a:p>
            <a:r>
              <a:rPr lang="en-GB" altLang="en-US" dirty="0" smtClean="0"/>
              <a:t>interpretation is subjective, not objective</a:t>
            </a:r>
          </a:p>
          <a:p>
            <a:r>
              <a:rPr lang="en-GB" altLang="en-US" dirty="0" smtClean="0"/>
              <a:t>nothing wrong with subjectivity, so long as …</a:t>
            </a:r>
          </a:p>
          <a:p>
            <a:pPr lvl="1"/>
            <a:r>
              <a:rPr lang="en-GB" altLang="en-US" dirty="0" smtClean="0"/>
              <a:t>independent (not merely </a:t>
            </a:r>
            <a:r>
              <a:rPr lang="en-GB" altLang="en-US" dirty="0"/>
              <a:t>too common </a:t>
            </a:r>
            <a:r>
              <a:rPr lang="en-GB" altLang="en-US" dirty="0" smtClean="0"/>
              <a:t>groupthink)</a:t>
            </a:r>
          </a:p>
          <a:p>
            <a:pPr lvl="1"/>
            <a:r>
              <a:rPr lang="en-GB" altLang="en-US" dirty="0" smtClean="0"/>
              <a:t>follows evidence available</a:t>
            </a:r>
          </a:p>
          <a:p>
            <a:pPr lvl="1"/>
            <a:r>
              <a:rPr lang="en-GB" altLang="en-US" dirty="0" smtClean="0"/>
              <a:t>with cogent full explanations</a:t>
            </a:r>
          </a:p>
          <a:p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322712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0"/>
            <a:ext cx="5759873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AB5D7-26BD-4592-9177-EF7B90A7C686}" type="slidenum">
              <a:rPr lang="en-GB" altLang="en-US" sz="1800" smtClean="0"/>
              <a:pPr>
                <a:spcBef>
                  <a:spcPct val="0"/>
                </a:spcBef>
              </a:pPr>
              <a:t>6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096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agenda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dirty="0"/>
              <a:t>brief UK DB funding history</a:t>
            </a:r>
          </a:p>
          <a:p>
            <a:pPr eaLnBrk="1" hangingPunct="1"/>
            <a:r>
              <a:rPr lang="en-GB" altLang="en-US" dirty="0"/>
              <a:t>critical points</a:t>
            </a:r>
          </a:p>
          <a:p>
            <a:pPr eaLnBrk="1" hangingPunct="1"/>
            <a:r>
              <a:rPr lang="en-GB" altLang="en-US" dirty="0"/>
              <a:t>single numbers presented as “results”</a:t>
            </a:r>
          </a:p>
          <a:p>
            <a:pPr eaLnBrk="1" hangingPunct="1"/>
            <a:r>
              <a:rPr lang="en-GB" altLang="en-US" dirty="0"/>
              <a:t>the funding nightmare</a:t>
            </a:r>
          </a:p>
          <a:p>
            <a:pPr eaLnBrk="1" hangingPunct="1"/>
            <a:r>
              <a:rPr lang="en-GB" altLang="en-US" dirty="0"/>
              <a:t>higher </a:t>
            </a:r>
            <a:r>
              <a:rPr lang="en-GB" altLang="en-US" dirty="0" smtClean="0"/>
              <a:t>investment returns </a:t>
            </a:r>
            <a:r>
              <a:rPr lang="en-GB" altLang="en-US" b="1" dirty="0"/>
              <a:t>DO</a:t>
            </a:r>
            <a:r>
              <a:rPr lang="en-GB" altLang="en-US" dirty="0"/>
              <a:t> reduce costs</a:t>
            </a:r>
          </a:p>
          <a:p>
            <a:pPr eaLnBrk="1" hangingPunct="1"/>
            <a:r>
              <a:rPr lang="en-GB" altLang="en-US" dirty="0"/>
              <a:t>actuary </a:t>
            </a:r>
            <a:r>
              <a:rPr lang="en-GB" altLang="en-US" b="1" dirty="0"/>
              <a:t>DOESN’T</a:t>
            </a:r>
            <a:r>
              <a:rPr lang="en-GB" altLang="en-US" dirty="0"/>
              <a:t> say market is wrong</a:t>
            </a:r>
            <a:endParaRPr lang="en-GB" altLang="en-US" b="1" dirty="0"/>
          </a:p>
          <a:p>
            <a:pPr eaLnBrk="1" hangingPunct="1"/>
            <a:r>
              <a:rPr lang="en-GB" altLang="en-US" dirty="0"/>
              <a:t>possible forecasting approaches</a:t>
            </a:r>
          </a:p>
          <a:p>
            <a:pPr eaLnBrk="1" hangingPunct="1"/>
            <a:r>
              <a:rPr lang="en-GB" altLang="en-US" dirty="0"/>
              <a:t>simple financial contracts (Monte Carlo)</a:t>
            </a:r>
          </a:p>
          <a:p>
            <a:pPr eaLnBrk="1" hangingPunct="1"/>
            <a:r>
              <a:rPr lang="en-GB" dirty="0"/>
              <a:t>personal responses </a:t>
            </a:r>
            <a:r>
              <a:rPr lang="en-GB" dirty="0" smtClean="0"/>
              <a:t>to DWP DB </a:t>
            </a:r>
            <a:r>
              <a:rPr lang="en-GB" dirty="0"/>
              <a:t>green paper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250704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5" y="0"/>
            <a:ext cx="5687864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D3107-CD0E-432D-8109-5C1B55135585}" type="slidenum">
              <a:rPr lang="en-GB" altLang="en-US" sz="1800" smtClean="0"/>
              <a:pPr>
                <a:spcBef>
                  <a:spcPct val="0"/>
                </a:spcBef>
              </a:pPr>
              <a:t>7</a:t>
            </a:fld>
            <a:r>
              <a:rPr lang="en-GB" altLang="en-US" sz="1800" dirty="0"/>
              <a:t> </a:t>
            </a:r>
            <a:r>
              <a:rPr lang="en-GB" altLang="en-US" sz="1800" dirty="0" smtClean="0"/>
              <a:t>of 53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5" y="351268"/>
            <a:ext cx="8229600" cy="1143000"/>
          </a:xfrm>
        </p:spPr>
        <p:txBody>
          <a:bodyPr/>
          <a:lstStyle/>
          <a:p>
            <a:r>
              <a:rPr lang="en-GB" dirty="0"/>
              <a:t>brief UK DB funding history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GB" dirty="0"/>
              <a:t>sponsors first granted contributions tax relief in 1921</a:t>
            </a:r>
          </a:p>
          <a:p>
            <a:r>
              <a:rPr lang="en-GB" dirty="0"/>
              <a:t>prior to 1960s, many schemes were insured</a:t>
            </a:r>
          </a:p>
          <a:p>
            <a:pPr lvl="1"/>
            <a:r>
              <a:rPr lang="en-GB" dirty="0"/>
              <a:t>switch to directly invested via managed funds</a:t>
            </a:r>
          </a:p>
          <a:p>
            <a:pPr lvl="1"/>
            <a:r>
              <a:rPr lang="en-GB" dirty="0"/>
              <a:t>huge increase in scheme numbers from 1960s</a:t>
            </a:r>
          </a:p>
          <a:p>
            <a:pPr lvl="1"/>
            <a:r>
              <a:rPr lang="en-GB" dirty="0"/>
              <a:t>especially from 1978 (contracting-out under SSPA 1975)</a:t>
            </a:r>
          </a:p>
          <a:p>
            <a:r>
              <a:rPr lang="en-GB" dirty="0"/>
              <a:t>past service relatively short, financed over long period</a:t>
            </a:r>
          </a:p>
          <a:p>
            <a:r>
              <a:rPr lang="en-GB" dirty="0"/>
              <a:t>benefit </a:t>
            </a:r>
            <a:r>
              <a:rPr lang="en-GB" dirty="0" smtClean="0"/>
              <a:t>guarantees not </a:t>
            </a:r>
            <a:r>
              <a:rPr lang="en-GB" dirty="0"/>
              <a:t>that significant</a:t>
            </a:r>
          </a:p>
          <a:p>
            <a:r>
              <a:rPr lang="en-GB" dirty="0"/>
              <a:t>annuities (current and deferred) not </a:t>
            </a:r>
            <a:r>
              <a:rPr lang="en-GB" dirty="0" smtClean="0"/>
              <a:t>seen as </a:t>
            </a:r>
            <a:r>
              <a:rPr lang="en-GB" dirty="0"/>
              <a:t>expensive</a:t>
            </a:r>
          </a:p>
          <a:p>
            <a:r>
              <a:rPr lang="en-GB" dirty="0"/>
              <a:t>wind-up position normally not a severe problem</a:t>
            </a:r>
          </a:p>
          <a:p>
            <a:r>
              <a:rPr lang="en-GB" dirty="0"/>
              <a:t>corporate pension accounting standards less stringent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3682753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0"/>
            <a:ext cx="5543849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8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54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252"/>
            <a:ext cx="8229600" cy="1143000"/>
          </a:xfrm>
        </p:spPr>
        <p:txBody>
          <a:bodyPr/>
          <a:lstStyle/>
          <a:p>
            <a:r>
              <a:rPr lang="en-GB" dirty="0"/>
              <a:t>brief UK DB funding history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1268760"/>
            <a:ext cx="8435280" cy="4525963"/>
          </a:xfrm>
        </p:spPr>
        <p:txBody>
          <a:bodyPr/>
          <a:lstStyle/>
          <a:p>
            <a:r>
              <a:rPr lang="en-GB" dirty="0"/>
              <a:t>main funding target focussed upon contribution rate</a:t>
            </a:r>
          </a:p>
          <a:p>
            <a:r>
              <a:rPr lang="en-GB" dirty="0"/>
              <a:t>smoothing welcomed by employers and trustees</a:t>
            </a:r>
          </a:p>
          <a:p>
            <a:r>
              <a:rPr lang="en-GB" dirty="0"/>
              <a:t>assets smoothed, not just </a:t>
            </a:r>
            <a:r>
              <a:rPr lang="en-GB" dirty="0" smtClean="0"/>
              <a:t>liabilities</a:t>
            </a:r>
          </a:p>
          <a:p>
            <a:pPr lvl="1"/>
            <a:r>
              <a:rPr lang="en-GB" dirty="0" smtClean="0"/>
              <a:t>Heywood </a:t>
            </a:r>
            <a:r>
              <a:rPr lang="en-GB" dirty="0"/>
              <a:t>&amp; </a:t>
            </a:r>
            <a:r>
              <a:rPr lang="en-GB" dirty="0" smtClean="0"/>
              <a:t>Lander (1961) main influence</a:t>
            </a:r>
            <a:endParaRPr lang="en-GB" dirty="0"/>
          </a:p>
          <a:p>
            <a:pPr lvl="1"/>
            <a:r>
              <a:rPr lang="en-GB" dirty="0"/>
              <a:t>UK alone, nowhere else, especially not US</a:t>
            </a:r>
          </a:p>
          <a:p>
            <a:r>
              <a:rPr lang="en-GB" dirty="0"/>
              <a:t>benefit guarantees became significant</a:t>
            </a:r>
          </a:p>
          <a:p>
            <a:pPr lvl="1"/>
            <a:r>
              <a:rPr lang="en-GB" dirty="0"/>
              <a:t>preservation revaluation extended               (1985)</a:t>
            </a:r>
          </a:p>
          <a:p>
            <a:pPr lvl="1"/>
            <a:r>
              <a:rPr lang="en-GB" dirty="0"/>
              <a:t>guaranteed cash equivalent transfer rights   (1986)</a:t>
            </a:r>
          </a:p>
          <a:p>
            <a:pPr lvl="1"/>
            <a:r>
              <a:rPr lang="en-GB" dirty="0"/>
              <a:t>guaranteed pension increases                       (1997)</a:t>
            </a:r>
          </a:p>
          <a:p>
            <a:r>
              <a:rPr lang="en-GB" dirty="0"/>
              <a:t>removal of dividend tax relief (1993 and 1997)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3682753" cy="476250"/>
          </a:xfrm>
        </p:spPr>
        <p:txBody>
          <a:bodyPr/>
          <a:lstStyle/>
          <a:p>
            <a:pPr>
              <a:defRPr/>
            </a:pPr>
            <a:r>
              <a:rPr lang="it-IT" altLang="en-US" dirty="0" smtClean="0"/>
              <a:t>DWP_DB_Consultation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0"/>
            <a:ext cx="5471841" cy="4762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Jon Spain : </a:t>
            </a:r>
            <a:r>
              <a:rPr lang="en-GB" altLang="en-US" dirty="0" smtClean="0"/>
              <a:t>Long-Term Discount Rates (14 May 2017)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77C8-4693-4FBF-A11A-EAB692791E91}" type="slidenum">
              <a:rPr lang="en-GB" altLang="en-US" smtClean="0"/>
              <a:pPr>
                <a:defRPr/>
              </a:pPr>
              <a:t>9</a:t>
            </a:fld>
            <a:r>
              <a:rPr lang="en-GB" altLang="en-US" dirty="0"/>
              <a:t> </a:t>
            </a:r>
            <a:r>
              <a:rPr lang="en-GB" altLang="en-US" dirty="0" smtClean="0"/>
              <a:t>of 53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18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ff5b85134c6e2bea58ecbd1ded07edb1fdaa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4443</Words>
  <Application>Microsoft Office PowerPoint</Application>
  <PresentationFormat>On-screen Show (4:3)</PresentationFormat>
  <Paragraphs>743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Wingdings</vt:lpstr>
      <vt:lpstr>Default Design</vt:lpstr>
      <vt:lpstr>Custom Design</vt:lpstr>
      <vt:lpstr>PowerPoint Presentation</vt:lpstr>
      <vt:lpstr>executive summary</vt:lpstr>
      <vt:lpstr>setting scene (1 of 2)</vt:lpstr>
      <vt:lpstr>setting scene (2 of 2)</vt:lpstr>
      <vt:lpstr>aims for this presentation</vt:lpstr>
      <vt:lpstr>following evidence is essential</vt:lpstr>
      <vt:lpstr>agenda</vt:lpstr>
      <vt:lpstr>brief UK DB funding history (1 of 3)</vt:lpstr>
      <vt:lpstr>brief UK DB funding history (2 of 3)</vt:lpstr>
      <vt:lpstr>brief UK DB funding history (3 of 3)</vt:lpstr>
      <vt:lpstr>possible DB funding objectives</vt:lpstr>
      <vt:lpstr>critical points</vt:lpstr>
      <vt:lpstr>single numbers presented as “results”</vt:lpstr>
      <vt:lpstr>UK actuarial professionalism (1 of 2)</vt:lpstr>
      <vt:lpstr>UK actuarial professionalism (2 of 2)</vt:lpstr>
      <vt:lpstr>the funding nightmare</vt:lpstr>
      <vt:lpstr>higher returns DO reduce costs</vt:lpstr>
      <vt:lpstr>actuary DOESN’T say market wrong</vt:lpstr>
      <vt:lpstr>possible forecasting approaches</vt:lpstr>
      <vt:lpstr>consider past experience? (1 of 2)</vt:lpstr>
      <vt:lpstr>consider past experience? (2 of 2)</vt:lpstr>
      <vt:lpstr>is there a long-term?</vt:lpstr>
      <vt:lpstr>is there a long-term risk premium?</vt:lpstr>
      <vt:lpstr>robust actuarial approaches (1 of 6)</vt:lpstr>
      <vt:lpstr>robust actuarial approaches (2 of 6)</vt:lpstr>
      <vt:lpstr>robust actuarial approaches (3 of 6)</vt:lpstr>
      <vt:lpstr>robust actuarial approaches (4 of 6)</vt:lpstr>
      <vt:lpstr>robust actuarial approaches (5 of 6)</vt:lpstr>
      <vt:lpstr>robust actuarial approaches (6 of 6)</vt:lpstr>
      <vt:lpstr>random numbers (1 of 5)</vt:lpstr>
      <vt:lpstr>random numbers (2 of 5)</vt:lpstr>
      <vt:lpstr>random numbers (3 of 5)</vt:lpstr>
      <vt:lpstr>random numbers (4 of 5)</vt:lpstr>
      <vt:lpstr>random numbers (5 of 5)</vt:lpstr>
      <vt:lpstr>simple financial contracts (1 of 14)</vt:lpstr>
      <vt:lpstr>simple financial contracts (2 of 14)</vt:lpstr>
      <vt:lpstr>simple financial contracts (3 of 14)</vt:lpstr>
      <vt:lpstr>simple financial contracts (4 of 14)</vt:lpstr>
      <vt:lpstr>simple financial contracts (5 of 14)</vt:lpstr>
      <vt:lpstr>simple financial contracts (6 of 14)</vt:lpstr>
      <vt:lpstr>simple financial contracts (7 of 14)</vt:lpstr>
      <vt:lpstr>simple financial contracts (8 of 14)</vt:lpstr>
      <vt:lpstr>simple financial contracts (9 of 14)</vt:lpstr>
      <vt:lpstr>simple financial contracts (10 of 14)</vt:lpstr>
      <vt:lpstr>simple financial contracts (11 of 14)</vt:lpstr>
      <vt:lpstr>simple financial contracts (12 of 14) extracted mean adjustments (% pa)</vt:lpstr>
      <vt:lpstr>simple financial contracts (13 of 14) mean adjustments : correlation impact (% pa)</vt:lpstr>
      <vt:lpstr>simple financial contracts (14 of 14)</vt:lpstr>
      <vt:lpstr>smoothing IS still relevant</vt:lpstr>
      <vt:lpstr>DB funding inferences</vt:lpstr>
      <vt:lpstr>stop relying upon discount rates</vt:lpstr>
      <vt:lpstr>conclusions drawn</vt:lpstr>
      <vt:lpstr>personal responses to green paper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 Pension Benefits</dc:title>
  <dc:creator>Jon</dc:creator>
  <cp:lastModifiedBy>Jon Spain</cp:lastModifiedBy>
  <cp:revision>226</cp:revision>
  <cp:lastPrinted>2017-05-11T14:05:28Z</cp:lastPrinted>
  <dcterms:created xsi:type="dcterms:W3CDTF">2016-03-08T22:01:13Z</dcterms:created>
  <dcterms:modified xsi:type="dcterms:W3CDTF">2017-05-14T12:43:20Z</dcterms:modified>
</cp:coreProperties>
</file>